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4"/>
    <p:sldMasterId id="2147483752" r:id="rId5"/>
    <p:sldMasterId id="2147483753" r:id="rId6"/>
    <p:sldMasterId id="2147483754" r:id="rId7"/>
    <p:sldMasterId id="214748375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Lst>
  <p:sldSz cy="5143500" cx="9144000"/>
  <p:notesSz cx="6858000" cy="9144000"/>
  <p:embeddedFontLst>
    <p:embeddedFont>
      <p:font typeface="Google Sans SemiBold"/>
      <p:regular r:id="rId20"/>
      <p:bold r:id="rId21"/>
      <p:italic r:id="rId22"/>
      <p:boldItalic r:id="rId23"/>
    </p:embeddedFont>
    <p:embeddedFont>
      <p:font typeface="Google Sans Mono"/>
      <p:regular r:id="rId24"/>
      <p:bold r:id="rId25"/>
      <p:italic r:id="rId26"/>
      <p:boldItalic r:id="rId27"/>
    </p:embeddedFont>
    <p:embeddedFont>
      <p:font typeface="Roboto Mono Light"/>
      <p:regular r:id="rId28"/>
      <p:bold r:id="rId29"/>
      <p:italic r:id="rId30"/>
      <p:boldItalic r:id="rId31"/>
    </p:embeddedFont>
    <p:embeddedFont>
      <p:font typeface="Google Sans"/>
      <p:regular r:id="rId32"/>
      <p:bold r:id="rId33"/>
      <p:italic r:id="rId34"/>
      <p:boldItalic r:id="rId35"/>
    </p:embeddedFont>
    <p:embeddedFont>
      <p:font typeface="Google Sans Medium"/>
      <p:regular r:id="rId36"/>
      <p:bold r:id="rId37"/>
      <p:italic r:id="rId38"/>
      <p:boldItalic r:id="rId39"/>
    </p:embeddedFont>
    <p:embeddedFont>
      <p:font typeface="Google Sans Text"/>
      <p:regular r:id="rId40"/>
      <p:bold r:id="rId41"/>
      <p:italic r:id="rId42"/>
      <p:boldItalic r:id="rId43"/>
    </p:embeddedFont>
    <p:embeddedFont>
      <p:font typeface="Helvetica Neue"/>
      <p:regular r:id="rId44"/>
      <p:bold r:id="rId45"/>
      <p:italic r:id="rId46"/>
      <p:boldItalic r:id="rId47"/>
    </p:embeddedFont>
    <p:embeddedFont>
      <p:font typeface="Roboto Mono"/>
      <p:regular r:id="rId48"/>
      <p:bold r:id="rId49"/>
      <p:italic r:id="rId50"/>
      <p:boldItalic r:id="rId51"/>
    </p:embeddedFont>
    <p:embeddedFont>
      <p:font typeface="Open Sans Light"/>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Text-regular.fntdata"/><Relationship Id="rId42" Type="http://schemas.openxmlformats.org/officeDocument/2006/relationships/font" Target="fonts/GoogleSansText-italic.fntdata"/><Relationship Id="rId41" Type="http://schemas.openxmlformats.org/officeDocument/2006/relationships/font" Target="fonts/GoogleSansText-bold.fntdata"/><Relationship Id="rId44" Type="http://schemas.openxmlformats.org/officeDocument/2006/relationships/font" Target="fonts/HelveticaNeue-regular.fntdata"/><Relationship Id="rId43" Type="http://schemas.openxmlformats.org/officeDocument/2006/relationships/font" Target="fonts/GoogleSansText-boldItalic.fntdata"/><Relationship Id="rId46" Type="http://schemas.openxmlformats.org/officeDocument/2006/relationships/font" Target="fonts/HelveticaNeue-italic.fntdata"/><Relationship Id="rId45" Type="http://schemas.openxmlformats.org/officeDocument/2006/relationships/font" Target="fonts/HelveticaNeue-bold.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RobotoMono-regular.fntdata"/><Relationship Id="rId47" Type="http://schemas.openxmlformats.org/officeDocument/2006/relationships/font" Target="fonts/HelveticaNeue-boldItalic.fntdata"/><Relationship Id="rId49" Type="http://schemas.openxmlformats.org/officeDocument/2006/relationships/font" Target="fonts/RobotoMon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RobotoMonoLight-boldItalic.fntdata"/><Relationship Id="rId30" Type="http://schemas.openxmlformats.org/officeDocument/2006/relationships/font" Target="fonts/RobotoMonoLight-italic.fntdata"/><Relationship Id="rId33" Type="http://schemas.openxmlformats.org/officeDocument/2006/relationships/font" Target="fonts/GoogleSans-bold.fntdata"/><Relationship Id="rId32" Type="http://schemas.openxmlformats.org/officeDocument/2006/relationships/font" Target="fonts/GoogleSans-regular.fntdata"/><Relationship Id="rId35" Type="http://schemas.openxmlformats.org/officeDocument/2006/relationships/font" Target="fonts/GoogleSans-boldItalic.fntdata"/><Relationship Id="rId34" Type="http://schemas.openxmlformats.org/officeDocument/2006/relationships/font" Target="fonts/GoogleSans-italic.fntdata"/><Relationship Id="rId37" Type="http://schemas.openxmlformats.org/officeDocument/2006/relationships/font" Target="fonts/GoogleSansMedium-bold.fntdata"/><Relationship Id="rId36" Type="http://schemas.openxmlformats.org/officeDocument/2006/relationships/font" Target="fonts/GoogleSansMedium-regular.fntdata"/><Relationship Id="rId39" Type="http://schemas.openxmlformats.org/officeDocument/2006/relationships/font" Target="fonts/GoogleSansMedium-boldItalic.fntdata"/><Relationship Id="rId38" Type="http://schemas.openxmlformats.org/officeDocument/2006/relationships/font" Target="fonts/GoogleSansMedium-italic.fntdata"/><Relationship Id="rId20" Type="http://schemas.openxmlformats.org/officeDocument/2006/relationships/font" Target="fonts/GoogleSansSemiBold-regular.fntdata"/><Relationship Id="rId22" Type="http://schemas.openxmlformats.org/officeDocument/2006/relationships/font" Target="fonts/GoogleSansSemiBold-italic.fntdata"/><Relationship Id="rId21" Type="http://schemas.openxmlformats.org/officeDocument/2006/relationships/font" Target="fonts/GoogleSansSemiBold-bold.fntdata"/><Relationship Id="rId24" Type="http://schemas.openxmlformats.org/officeDocument/2006/relationships/font" Target="fonts/GoogleSansMono-regular.fntdata"/><Relationship Id="rId23" Type="http://schemas.openxmlformats.org/officeDocument/2006/relationships/font" Target="fonts/GoogleSansSemiBold-boldItalic.fntdata"/><Relationship Id="rId26" Type="http://schemas.openxmlformats.org/officeDocument/2006/relationships/font" Target="fonts/GoogleSansMono-italic.fntdata"/><Relationship Id="rId25" Type="http://schemas.openxmlformats.org/officeDocument/2006/relationships/font" Target="fonts/GoogleSansMono-bold.fntdata"/><Relationship Id="rId28" Type="http://schemas.openxmlformats.org/officeDocument/2006/relationships/font" Target="fonts/RobotoMonoLight-regular.fntdata"/><Relationship Id="rId27" Type="http://schemas.openxmlformats.org/officeDocument/2006/relationships/font" Target="fonts/GoogleSansMono-boldItalic.fntdata"/><Relationship Id="rId29" Type="http://schemas.openxmlformats.org/officeDocument/2006/relationships/font" Target="fonts/RobotoMonoLight-bold.fntdata"/><Relationship Id="rId51" Type="http://schemas.openxmlformats.org/officeDocument/2006/relationships/font" Target="fonts/RobotoMono-boldItalic.fntdata"/><Relationship Id="rId50" Type="http://schemas.openxmlformats.org/officeDocument/2006/relationships/font" Target="fonts/RobotoMono-italic.fntdata"/><Relationship Id="rId53" Type="http://schemas.openxmlformats.org/officeDocument/2006/relationships/font" Target="fonts/OpenSansLight-bold.fntdata"/><Relationship Id="rId52" Type="http://schemas.openxmlformats.org/officeDocument/2006/relationships/font" Target="fonts/OpenSansLight-regular.fntdata"/><Relationship Id="rId11" Type="http://schemas.openxmlformats.org/officeDocument/2006/relationships/slide" Target="slides/slide2.xml"/><Relationship Id="rId55" Type="http://schemas.openxmlformats.org/officeDocument/2006/relationships/font" Target="fonts/OpenSansLight-boldItalic.fntdata"/><Relationship Id="rId10" Type="http://schemas.openxmlformats.org/officeDocument/2006/relationships/slide" Target="slides/slide1.xml"/><Relationship Id="rId54" Type="http://schemas.openxmlformats.org/officeDocument/2006/relationships/font" Target="fonts/OpenSansLight-italic.fntdata"/><Relationship Id="rId13" Type="http://schemas.openxmlformats.org/officeDocument/2006/relationships/slide" Target="slides/slide4.xml"/><Relationship Id="rId57" Type="http://schemas.openxmlformats.org/officeDocument/2006/relationships/font" Target="fonts/OpenSans-bold.fntdata"/><Relationship Id="rId12" Type="http://schemas.openxmlformats.org/officeDocument/2006/relationships/slide" Target="slides/slide3.xml"/><Relationship Id="rId56" Type="http://schemas.openxmlformats.org/officeDocument/2006/relationships/font" Target="fonts/OpenSans-regular.fntdata"/><Relationship Id="rId15" Type="http://schemas.openxmlformats.org/officeDocument/2006/relationships/slide" Target="slides/slide6.xml"/><Relationship Id="rId59" Type="http://schemas.openxmlformats.org/officeDocument/2006/relationships/font" Target="fonts/OpenSans-boldItalic.fntdata"/><Relationship Id="rId14" Type="http://schemas.openxmlformats.org/officeDocument/2006/relationships/slide" Target="slides/slide5.xml"/><Relationship Id="rId58" Type="http://schemas.openxmlformats.org/officeDocument/2006/relationships/font" Target="fonts/OpenSans-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igitaltveurope.com/2021/06/07/google-shifts-parts-of-youtube-to-google-cloud-platform/#close-modal"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fd76070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fd76070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Open Sans"/>
                <a:ea typeface="Open Sans"/>
                <a:cs typeface="Open Sans"/>
                <a:sym typeface="Open Sans"/>
              </a:rPr>
              <a:t>Google Cloud platform can handle the workload of YouTube. </a:t>
            </a:r>
            <a:r>
              <a:rPr lang="en" sz="1200" u="sng">
                <a:solidFill>
                  <a:schemeClr val="hlink"/>
                </a:solidFill>
                <a:highlight>
                  <a:srgbClr val="FFFFFF"/>
                </a:highlight>
                <a:latin typeface="Open Sans"/>
                <a:ea typeface="Open Sans"/>
                <a:cs typeface="Open Sans"/>
                <a:sym typeface="Open Sans"/>
                <a:hlinkClick r:id="rId2"/>
              </a:rPr>
              <a:t>https://www.digitaltveurope.com/2021/06/07/google-shifts-parts-of-youtube-to-google-cloud-platform/#close-modal</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marR="114300" rtl="0" algn="l">
              <a:lnSpc>
                <a:spcPct val="177777"/>
              </a:lnSpc>
              <a:spcBef>
                <a:spcPts val="0"/>
              </a:spcBef>
              <a:spcAft>
                <a:spcPts val="0"/>
              </a:spcAft>
              <a:buNone/>
            </a:pPr>
            <a:r>
              <a:rPr lang="en" sz="1350">
                <a:solidFill>
                  <a:srgbClr val="121737"/>
                </a:solidFill>
                <a:highlight>
                  <a:srgbClr val="FFFFFF"/>
                </a:highlight>
              </a:rPr>
              <a:t>google.com = 131,200,000,000</a:t>
            </a:r>
            <a:endParaRPr sz="1350">
              <a:solidFill>
                <a:srgbClr val="121737"/>
              </a:solidFill>
              <a:highlight>
                <a:srgbClr val="FFFFFF"/>
              </a:highlight>
            </a:endParaRPr>
          </a:p>
          <a:p>
            <a:pPr indent="0" lvl="0" marL="0" marR="114300" rtl="0" algn="l">
              <a:lnSpc>
                <a:spcPct val="177777"/>
              </a:lnSpc>
              <a:spcBef>
                <a:spcPts val="2400"/>
              </a:spcBef>
              <a:spcAft>
                <a:spcPts val="0"/>
              </a:spcAft>
              <a:buNone/>
            </a:pPr>
            <a:r>
              <a:rPr lang="en" sz="1350">
                <a:solidFill>
                  <a:srgbClr val="121737"/>
                </a:solidFill>
                <a:highlight>
                  <a:srgbClr val="FFFFFF"/>
                </a:highlight>
              </a:rPr>
              <a:t>youtube.com = 71,400,000,000</a:t>
            </a:r>
            <a:endParaRPr sz="1350">
              <a:solidFill>
                <a:srgbClr val="121737"/>
              </a:solidFill>
              <a:highlight>
                <a:srgbClr val="FFFFFF"/>
              </a:highlight>
            </a:endParaRPr>
          </a:p>
          <a:p>
            <a:pPr indent="0" lvl="0" marL="0" marR="114300" rtl="0" algn="l">
              <a:lnSpc>
                <a:spcPct val="177777"/>
              </a:lnSpc>
              <a:spcBef>
                <a:spcPts val="2400"/>
              </a:spcBef>
              <a:spcAft>
                <a:spcPts val="0"/>
              </a:spcAft>
              <a:buNone/>
            </a:pPr>
            <a:r>
              <a:rPr lang="en" sz="1350">
                <a:solidFill>
                  <a:srgbClr val="121737"/>
                </a:solidFill>
                <a:highlight>
                  <a:srgbClr val="FFFFFF"/>
                </a:highlight>
              </a:rPr>
              <a:t>According to a research </a:t>
            </a:r>
            <a:r>
              <a:rPr lang="en" sz="1350">
                <a:solidFill>
                  <a:srgbClr val="121737"/>
                </a:solidFill>
                <a:highlight>
                  <a:srgbClr val="FFFFFF"/>
                </a:highlight>
              </a:rPr>
              <a:t>conducted</a:t>
            </a:r>
            <a:r>
              <a:rPr lang="en" sz="1350">
                <a:solidFill>
                  <a:srgbClr val="121737"/>
                </a:solidFill>
                <a:highlight>
                  <a:srgbClr val="FFFFFF"/>
                </a:highlight>
              </a:rPr>
              <a:t> as of September 2024, by https://explodingtopics.com/blog/most-visited-websites.</a:t>
            </a:r>
            <a:endParaRPr sz="1350">
              <a:solidFill>
                <a:srgbClr val="121737"/>
              </a:solidFill>
              <a:highlight>
                <a:srgbClr val="FFFFFF"/>
              </a:highlight>
            </a:endParaRPr>
          </a:p>
          <a:p>
            <a:pPr indent="0" lvl="0" marL="0" rtl="0" algn="l">
              <a:spcBef>
                <a:spcPts val="2400"/>
              </a:spcBef>
              <a:spcAft>
                <a:spcPts val="0"/>
              </a:spcAft>
              <a:buNone/>
            </a:pPr>
            <a:r>
              <a:rPr lang="en" sz="1200">
                <a:solidFill>
                  <a:srgbClr val="333333"/>
                </a:solidFill>
                <a:highlight>
                  <a:srgbClr val="FFFFFF"/>
                </a:highlight>
                <a:latin typeface="Open Sans"/>
                <a:ea typeface="Open Sans"/>
                <a:cs typeface="Open Sans"/>
                <a:sym typeface="Open Sans"/>
              </a:rPr>
              <a:t>Who knows what the most visited website is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9ceaf775d4_1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9ceaf775d4_1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ceaf775d4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9ceaf775d4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Cloud Engineer and a community advocate. I do enjoy inspiring others through what I learn in tech with todays focus on the Google Cloud Platform.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9ceaf775d4_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9ceaf775d4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Hands-On Labs:</a:t>
            </a:r>
            <a:r>
              <a:rPr lang="en">
                <a:solidFill>
                  <a:schemeClr val="dk1"/>
                </a:solidFill>
              </a:rPr>
              <a:t> Includes real-world exercises on Google’s cloud ecosystem.</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Topics Covered:</a:t>
            </a:r>
            <a:r>
              <a:rPr lang="en">
                <a:solidFill>
                  <a:schemeClr val="dk1"/>
                </a:solidFill>
              </a:rPr>
              <a:t> Cloud Shell, Kubernetes Engine, Virtual Machines, Load Balancers.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User-Friendly Format:</a:t>
            </a:r>
            <a:r>
              <a:rPr lang="en">
                <a:solidFill>
                  <a:schemeClr val="dk1"/>
                </a:solidFill>
              </a:rPr>
              <a:t> Brief videos guide users through each technology.</a:t>
            </a:r>
            <a:endParaRPr>
              <a:solidFill>
                <a:schemeClr val="dk1"/>
              </a:solidFill>
            </a:endParaRPr>
          </a:p>
          <a:p>
            <a:pPr indent="0" lvl="0" marL="0" rtl="0" algn="l">
              <a:spcBef>
                <a:spcPts val="0"/>
              </a:spcBef>
              <a:spcAft>
                <a:spcPts val="0"/>
              </a:spcAft>
              <a:buNone/>
            </a:pPr>
            <a:r>
              <a:rPr b="1" lang="en">
                <a:solidFill>
                  <a:schemeClr val="dk1"/>
                </a:solidFill>
              </a:rPr>
              <a:t>Completion Recognition:</a:t>
            </a:r>
            <a:r>
              <a:rPr lang="en">
                <a:solidFill>
                  <a:schemeClr val="dk1"/>
                </a:solidFill>
              </a:rPr>
              <a:t> Digital badge awarded after course completion.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digital badge from Google Cloud labs is important for several reasons: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Proof of Skill Development</a:t>
            </a:r>
            <a:r>
              <a:rPr lang="en">
                <a:solidFill>
                  <a:schemeClr val="dk1"/>
                </a:solidFill>
              </a:rPr>
              <a:t>: The badge certifies that you've completed a structured learning path, showcasing your foundational skills in Google Cloud.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Recognition of Hands-On Experience</a:t>
            </a:r>
            <a:r>
              <a:rPr lang="en">
                <a:solidFill>
                  <a:schemeClr val="dk1"/>
                </a:solidFill>
              </a:rPr>
              <a:t>: Earning a badge through Google Cloud labs emphasizes your practical experience with core Google Cloud services, such as Cloud Shell, Kubernetes Engine, and Virtual Machines, rather than just theoretical knowledge.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Career Advancement</a:t>
            </a:r>
            <a:r>
              <a:rPr lang="en">
                <a:solidFill>
                  <a:schemeClr val="dk1"/>
                </a:solidFill>
              </a:rPr>
              <a:t>: Badges are often shared on platforms like LinkedIn, allowing potential employers or colleagues to see your expertise, which can boost your job opportunities and career growth.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Builds Credibility and Confidence</a:t>
            </a:r>
            <a:r>
              <a:rPr lang="en">
                <a:solidFill>
                  <a:schemeClr val="dk1"/>
                </a:solidFill>
              </a:rPr>
              <a:t>: For beginners or professionals transitioning to cloud technology, a badge reflects your commitment to learning Google Cloud, which builds credibility in technical discussions or collaborations.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Benchmark for Progress</a:t>
            </a:r>
            <a:r>
              <a:rPr lang="en">
                <a:solidFill>
                  <a:schemeClr val="dk1"/>
                </a:solidFill>
              </a:rPr>
              <a:t>: Completing labs and earning the badge is a concrete way to measure your progress in cloud computing, especially if you're moving toward more advanced certifications or roles in cloud infrastructure.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Community Recognition</a:t>
            </a:r>
            <a:r>
              <a:rPr lang="en">
                <a:solidFill>
                  <a:schemeClr val="dk1"/>
                </a:solidFill>
              </a:rPr>
              <a:t>: Google Cloud badges are well-recognized in tech communities and can help you connect with other professionals and learners, creating networking opportunities and group support as you further develop your skills.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Footnote:</a:t>
            </a:r>
            <a:r>
              <a:rPr lang="en">
                <a:solidFill>
                  <a:schemeClr val="dk1"/>
                </a:solidFill>
              </a:rPr>
              <a:t> Google Cloud Essentials serves as the ideal starting point for cloud beginners, covering essential services and tools in the Google Cloud environment. It emphasizes hands-on experience, making abstract cloud concepts more tangible.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ceaf775d4_1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9ceaf775d4_1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Regions and Zones:</a:t>
            </a:r>
            <a:r>
              <a:rPr lang="en">
                <a:solidFill>
                  <a:schemeClr val="dk1"/>
                </a:solidFill>
              </a:rPr>
              <a:t> VMs can be deployed in multiple geographic locations.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a:t>
            </a:r>
            <a:r>
              <a:rPr lang="en">
                <a:solidFill>
                  <a:schemeClr val="dk1"/>
                </a:solidFill>
              </a:rPr>
              <a:t> Hosting a website on a VM in a specific region for low latency.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Hands-On Lab:</a:t>
            </a:r>
            <a:r>
              <a:rPr lang="en">
                <a:solidFill>
                  <a:schemeClr val="dk1"/>
                </a:solidFill>
              </a:rPr>
              <a:t> Learn how to deploy VMs and configure machine types.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Footnote:</a:t>
            </a:r>
            <a:r>
              <a:rPr lang="en">
                <a:solidFill>
                  <a:schemeClr val="dk1"/>
                </a:solidFill>
              </a:rPr>
              <a:t> VMs offer flexibility and scalability, especially for companies that need isolated environments for testing or specific software setups. Google Compute Engine simplifies VM setup with tools for monitoring and scaling.</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0e550ee7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0e550ee7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Why Containerize an app ? It offers several benefits that streamline development, deployment, and management of applications. Here’s why it’s widely adopted:</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Consistency Across Environments</a:t>
            </a:r>
            <a:r>
              <a:rPr lang="en">
                <a:solidFill>
                  <a:schemeClr val="dk1"/>
                </a:solidFill>
              </a:rPr>
              <a:t>: Containers package an application with all its dependencies, ensuring it runs consistently across different environments—whether on a developer’s laptop, a test server, or in production.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Isolation</a:t>
            </a:r>
            <a:r>
              <a:rPr lang="en">
                <a:solidFill>
                  <a:schemeClr val="dk1"/>
                </a:solidFill>
              </a:rPr>
              <a:t>: Containers isolate applications from one another and from the underlying infrastructure. This isolation avoids conflicts, such as dependency clashes, and enhances security by limiting each container's access.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a:t>
            </a:r>
            <a:r>
              <a:rPr lang="en">
                <a:solidFill>
                  <a:schemeClr val="dk1"/>
                </a:solidFill>
              </a:rPr>
              <a:t>: Containers make it easier to scale applications up or down based on demand. With container orchestration tools like Kubernetes, scaling out multiple instances of an application becomes straightforward and automated.</a:t>
            </a:r>
            <a:endParaRPr>
              <a:solidFill>
                <a:schemeClr val="dk1"/>
              </a:solidFill>
            </a:endParaRPr>
          </a:p>
          <a:p>
            <a:pPr indent="0" lvl="0" marL="0" rtl="0" algn="l">
              <a:spcBef>
                <a:spcPts val="1200"/>
              </a:spcBef>
              <a:spcAft>
                <a:spcPts val="0"/>
              </a:spcAft>
              <a:buNone/>
            </a:pPr>
            <a:r>
              <a:rPr lang="en" sz="1600">
                <a:solidFill>
                  <a:schemeClr val="dk1"/>
                </a:solidFill>
              </a:rPr>
              <a:t>Kubernetes could be used to enhance Jumia's e-commerce platform by managing and scaling its containerized microservices architecture. Each component of the website, such as product listings, user accounts, shopping carts, and payment processing, can be containerized, allowing these services to be independently deployed, updated, and scaled. Kubernetes orchestrates these containers across clusters, ensuring that Jumia’s services remain highly available and can automatically scale to handle spikes in user traffic, especially during promotions or holiday seasons.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Kubernetes, the </a:t>
            </a:r>
            <a:r>
              <a:rPr b="1" lang="en">
                <a:solidFill>
                  <a:schemeClr val="dk1"/>
                </a:solidFill>
              </a:rPr>
              <a:t>cluster master</a:t>
            </a:r>
            <a:r>
              <a:rPr lang="en">
                <a:solidFill>
                  <a:schemeClr val="dk1"/>
                </a:solidFill>
              </a:rPr>
              <a:t> (also known as the control plane) and </a:t>
            </a:r>
            <a:r>
              <a:rPr b="1" lang="en">
                <a:solidFill>
                  <a:schemeClr val="dk1"/>
                </a:solidFill>
              </a:rPr>
              <a:t>nodes</a:t>
            </a:r>
            <a:r>
              <a:rPr lang="en">
                <a:solidFill>
                  <a:schemeClr val="dk1"/>
                </a:solidFill>
              </a:rPr>
              <a:t> are essential components for managing and running containerized applications: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Cluster Master (Control Plane)</a:t>
            </a:r>
            <a:r>
              <a:rPr lang="en">
                <a:solidFill>
                  <a:schemeClr val="dk1"/>
                </a:solidFill>
              </a:rPr>
              <a:t>: The cluster master is the central control system in Kubernetes. It manages the entire Kubernetes cluster, coordinating tasks like scheduling applications, maintaining the desired state of applications, scaling, and monitoring the health of nodes and applications. It consists of several key components: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API Server</a:t>
            </a:r>
            <a:r>
              <a:rPr lang="en">
                <a:solidFill>
                  <a:schemeClr val="dk1"/>
                </a:solidFill>
              </a:rPr>
              <a:t>: Serves as the communication point for the cluster, receiving and processing instructions from users and other components.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Scheduler</a:t>
            </a:r>
            <a:r>
              <a:rPr lang="en">
                <a:solidFill>
                  <a:schemeClr val="dk1"/>
                </a:solidFill>
              </a:rPr>
              <a:t>: Decides which nodes will run newly created or scaled containers.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Controller Manager</a:t>
            </a:r>
            <a:r>
              <a:rPr lang="en">
                <a:solidFill>
                  <a:schemeClr val="dk1"/>
                </a:solidFill>
              </a:rPr>
              <a:t>: Handles various controllers that enforce the desired state of the cluster, like restarting failed containers.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etcd</a:t>
            </a:r>
            <a:r>
              <a:rPr lang="en">
                <a:solidFill>
                  <a:schemeClr val="dk1"/>
                </a:solidFill>
              </a:rPr>
              <a:t>: A distributed key-value store that maintains the cluster's configuration data, ensuring consistent cluster state.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Node</a:t>
            </a:r>
            <a:r>
              <a:rPr lang="en">
                <a:solidFill>
                  <a:schemeClr val="dk1"/>
                </a:solidFill>
              </a:rPr>
              <a:t>: A node (or worker node) is a machine within the cluster that actually runs the containers. Nodes can be virtual or physical machines, each having its own set of resources like CPU, memory, and storage. Every node includes: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Kubelet</a:t>
            </a:r>
            <a:r>
              <a:rPr lang="en">
                <a:solidFill>
                  <a:schemeClr val="dk1"/>
                </a:solidFill>
              </a:rPr>
              <a:t>: An agent that communicates with the cluster master and ensures containers are running as specified.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Kube-proxy</a:t>
            </a:r>
            <a:r>
              <a:rPr lang="en">
                <a:solidFill>
                  <a:schemeClr val="dk1"/>
                </a:solidFill>
              </a:rPr>
              <a:t>: Manages network routing for services on that node, allowing containers to communicate within and outside the cluster.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Container Runtime</a:t>
            </a:r>
            <a:r>
              <a:rPr lang="en">
                <a:solidFill>
                  <a:schemeClr val="dk1"/>
                </a:solidFill>
              </a:rPr>
              <a:t> (e.g., Docker, containerd): Runs the actual containerized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Together, the cluster master orchestrates and manages nodes, enabling Kubernetes to handle the lifecycle and scaling of applications effectively across multiple machines.</a:t>
            </a:r>
            <a:endParaRPr>
              <a:solidFill>
                <a:schemeClr val="dk1"/>
              </a:solidFill>
            </a:endParaRPr>
          </a:p>
          <a:p>
            <a:pPr indent="0" lvl="0" marL="0" rtl="0" algn="l">
              <a:spcBef>
                <a:spcPts val="1200"/>
              </a:spcBef>
              <a:spcAft>
                <a:spcPts val="0"/>
              </a:spcAft>
              <a:buNone/>
            </a:pPr>
            <a:r>
              <a:t/>
            </a:r>
            <a:endParaRPr sz="16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9ceaf775d4_2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9ceaf775d4_2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Cloud Shell provides a ready-to-use environment for managing Google Cloud resources without needing local setup, making it an essential tool for fast, remote resource management.</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0e550ee78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0e550ee78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Load balancing is crucial for applications needing high availability and resilience. Google Cloud offers network and application load balancers to help ensure smooth traffic distribution and prevent resource overload.</a:t>
            </a:r>
            <a:endParaRPr sz="2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9ca231998d_21_10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29ca231998d_21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ede2044bb033c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ede2044bb033c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348" name="Shape 348"/>
        <p:cNvGrpSpPr/>
        <p:nvPr/>
      </p:nvGrpSpPr>
      <p:grpSpPr>
        <a:xfrm>
          <a:off x="0" y="0"/>
          <a:ext cx="0" cy="0"/>
          <a:chOff x="0" y="0"/>
          <a:chExt cx="0" cy="0"/>
        </a:xfrm>
      </p:grpSpPr>
      <p:sp>
        <p:nvSpPr>
          <p:cNvPr id="349" name="Google Shape;349;p105"/>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0" name="Google Shape;350;p105"/>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106"/>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3" name="Google Shape;353;p106"/>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p107"/>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56" name="Google Shape;356;p107"/>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357" name="Shape 357"/>
        <p:cNvGrpSpPr/>
        <p:nvPr/>
      </p:nvGrpSpPr>
      <p:grpSpPr>
        <a:xfrm>
          <a:off x="0" y="0"/>
          <a:ext cx="0" cy="0"/>
          <a:chOff x="0" y="0"/>
          <a:chExt cx="0" cy="0"/>
        </a:xfrm>
      </p:grpSpPr>
      <p:sp>
        <p:nvSpPr>
          <p:cNvPr id="358" name="Google Shape;358;p108"/>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9" name="Google Shape;359;p108"/>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noFill/>
      </p:bgPr>
    </p:bg>
    <p:spTree>
      <p:nvGrpSpPr>
        <p:cNvPr id="54" name="Shape 54"/>
        <p:cNvGrpSpPr/>
        <p:nvPr/>
      </p:nvGrpSpPr>
      <p:grpSpPr>
        <a:xfrm>
          <a:off x="0" y="0"/>
          <a:ext cx="0" cy="0"/>
          <a:chOff x="0" y="0"/>
          <a:chExt cx="0" cy="0"/>
        </a:xfrm>
      </p:grpSpPr>
      <p:pic>
        <p:nvPicPr>
          <p:cNvPr id="55" name="Google Shape;55;p14"/>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56" name="Google Shape;56;p14"/>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57" name="Google Shape;57;p14"/>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1_1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7"/>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1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8"/>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9"/>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p:cSld name="CUSTOM_5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0"/>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p:cSld name="CUSTOM_5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21"/>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1">
  <p:cSld name="CUSTOM_5_1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2"/>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Split Screen">
  <p:cSld name="CUSTOM_1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3"/>
          <p:cNvSpPr txBox="1"/>
          <p:nvPr>
            <p:ph type="title"/>
          </p:nvPr>
        </p:nvSpPr>
        <p:spPr>
          <a:xfrm>
            <a:off x="794975" y="1333800"/>
            <a:ext cx="3541800" cy="24759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Full Screen">
  <p:cSld name="CUSTOM_13">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4"/>
          <p:cNvSpPr txBox="1"/>
          <p:nvPr>
            <p:ph type="title"/>
          </p:nvPr>
        </p:nvSpPr>
        <p:spPr>
          <a:xfrm>
            <a:off x="4740450" y="1030300"/>
            <a:ext cx="3669600" cy="249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78" name="Shape 78"/>
        <p:cNvGrpSpPr/>
        <p:nvPr/>
      </p:nvGrpSpPr>
      <p:grpSpPr>
        <a:xfrm>
          <a:off x="0" y="0"/>
          <a:ext cx="0" cy="0"/>
          <a:chOff x="0" y="0"/>
          <a:chExt cx="0" cy="0"/>
        </a:xfrm>
      </p:grpSpPr>
      <p:sp>
        <p:nvSpPr>
          <p:cNvPr id="79" name="Google Shape;79;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1" name="Google Shape;81;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2" name="Google Shape;8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83" name="Shape 83"/>
        <p:cNvGrpSpPr/>
        <p:nvPr/>
      </p:nvGrpSpPr>
      <p:grpSpPr>
        <a:xfrm>
          <a:off x="0" y="0"/>
          <a:ext cx="0" cy="0"/>
          <a:chOff x="0" y="0"/>
          <a:chExt cx="0" cy="0"/>
        </a:xfrm>
      </p:grpSpPr>
      <p:sp>
        <p:nvSpPr>
          <p:cNvPr id="84" name="Google Shape;84;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5" name="Google Shape;85;p26"/>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6" name="Google Shape;8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87" name="Shape 87"/>
        <p:cNvGrpSpPr/>
        <p:nvPr/>
      </p:nvGrpSpPr>
      <p:grpSpPr>
        <a:xfrm>
          <a:off x="0" y="0"/>
          <a:ext cx="0" cy="0"/>
          <a:chOff x="0" y="0"/>
          <a:chExt cx="0" cy="0"/>
        </a:xfrm>
      </p:grpSpPr>
      <p:sp>
        <p:nvSpPr>
          <p:cNvPr id="88" name="Google Shape;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2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2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91" name="Shape 91"/>
        <p:cNvGrpSpPr/>
        <p:nvPr/>
      </p:nvGrpSpPr>
      <p:grpSpPr>
        <a:xfrm>
          <a:off x="0" y="0"/>
          <a:ext cx="0" cy="0"/>
          <a:chOff x="0" y="0"/>
          <a:chExt cx="0" cy="0"/>
        </a:xfrm>
      </p:grpSpPr>
      <p:sp>
        <p:nvSpPr>
          <p:cNvPr id="92" name="Google Shape;9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28"/>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94" name="Google Shape;94;p28"/>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95" name="Shape 95"/>
        <p:cNvGrpSpPr/>
        <p:nvPr/>
      </p:nvGrpSpPr>
      <p:grpSpPr>
        <a:xfrm>
          <a:off x="0" y="0"/>
          <a:ext cx="0" cy="0"/>
          <a:chOff x="0" y="0"/>
          <a:chExt cx="0" cy="0"/>
        </a:xfrm>
      </p:grpSpPr>
      <p:sp>
        <p:nvSpPr>
          <p:cNvPr id="96" name="Google Shape;9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9"/>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8" name="Google Shape;98;p29"/>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99" name="Google Shape;99;p29"/>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100" name="Google Shape;100;p29"/>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30"/>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103" name="Google Shape;10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30"/>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105" name="Google Shape;105;p30"/>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08" name="Shape 108"/>
        <p:cNvGrpSpPr/>
        <p:nvPr/>
      </p:nvGrpSpPr>
      <p:grpSpPr>
        <a:xfrm>
          <a:off x="0" y="0"/>
          <a:ext cx="0" cy="0"/>
          <a:chOff x="0" y="0"/>
          <a:chExt cx="0" cy="0"/>
        </a:xfrm>
      </p:grpSpPr>
      <p:sp>
        <p:nvSpPr>
          <p:cNvPr id="109" name="Google Shape;10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0" name="Google Shape;110;p32"/>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noFill/>
      </p:bgPr>
    </p:bg>
    <p:spTree>
      <p:nvGrpSpPr>
        <p:cNvPr id="115" name="Shape 115"/>
        <p:cNvGrpSpPr/>
        <p:nvPr/>
      </p:nvGrpSpPr>
      <p:grpSpPr>
        <a:xfrm>
          <a:off x="0" y="0"/>
          <a:ext cx="0" cy="0"/>
          <a:chOff x="0" y="0"/>
          <a:chExt cx="0" cy="0"/>
        </a:xfrm>
      </p:grpSpPr>
      <p:pic>
        <p:nvPicPr>
          <p:cNvPr id="116" name="Google Shape;116;p34"/>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7" name="Google Shape;117;p34"/>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118" name="Google Shape;118;p34"/>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5"/>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35"/>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1"/>
              </a:buClr>
              <a:buSzPts val="1600"/>
              <a:buFont typeface="Google Sans"/>
              <a:buNone/>
              <a:defRPr sz="16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p:txBody>
      </p:sp>
      <p:sp>
        <p:nvSpPr>
          <p:cNvPr id="122" name="Google Shape;122;p35"/>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1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36"/>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36"/>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p:txBody>
      </p:sp>
      <p:sp>
        <p:nvSpPr>
          <p:cNvPr id="126" name="Google Shape;126;p36"/>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37"/>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37"/>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p:txBody>
      </p:sp>
      <p:sp>
        <p:nvSpPr>
          <p:cNvPr id="130" name="Google Shape;130;p37"/>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1_1_1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38"/>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38"/>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p:txBody>
      </p:sp>
      <p:sp>
        <p:nvSpPr>
          <p:cNvPr id="134" name="Google Shape;134;p38"/>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9"/>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37" name="Google Shape;137;p39"/>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p:cSld name="CUSTOM_5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40"/>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0" name="Google Shape;140;p40"/>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p:cSld name="CUSTOM_5_1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41"/>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3" name="Google Shape;143;p41"/>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1">
  <p:cSld name="CUSTOM_5_1_1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42"/>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6" name="Google Shape;146;p42"/>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Split Screen">
  <p:cSld name="CUSTOM_12">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43"/>
          <p:cNvSpPr txBox="1"/>
          <p:nvPr>
            <p:ph type="title"/>
          </p:nvPr>
        </p:nvSpPr>
        <p:spPr>
          <a:xfrm>
            <a:off x="794975" y="1333800"/>
            <a:ext cx="3541800" cy="24759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Full Screen">
  <p:cSld name="CUSTOM_13">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4"/>
          <p:cNvSpPr txBox="1"/>
          <p:nvPr>
            <p:ph type="title"/>
          </p:nvPr>
        </p:nvSpPr>
        <p:spPr>
          <a:xfrm>
            <a:off x="4740450" y="1030300"/>
            <a:ext cx="3669600" cy="249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51" name="Shape 151"/>
        <p:cNvGrpSpPr/>
        <p:nvPr/>
      </p:nvGrpSpPr>
      <p:grpSpPr>
        <a:xfrm>
          <a:off x="0" y="0"/>
          <a:ext cx="0" cy="0"/>
          <a:chOff x="0" y="0"/>
          <a:chExt cx="0" cy="0"/>
        </a:xfrm>
      </p:grpSpPr>
      <p:sp>
        <p:nvSpPr>
          <p:cNvPr id="152" name="Google Shape;152;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 name="Google Shape;153;p4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54" name="Google Shape;154;p4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55" name="Google Shape;15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6" name="Google Shape;156;p45"/>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57" name="Shape 157"/>
        <p:cNvGrpSpPr/>
        <p:nvPr/>
      </p:nvGrpSpPr>
      <p:grpSpPr>
        <a:xfrm>
          <a:off x="0" y="0"/>
          <a:ext cx="0" cy="0"/>
          <a:chOff x="0" y="0"/>
          <a:chExt cx="0" cy="0"/>
        </a:xfrm>
      </p:grpSpPr>
      <p:sp>
        <p:nvSpPr>
          <p:cNvPr id="158" name="Google Shape;158;p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9" name="Google Shape;159;p46"/>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60" name="Google Shape;16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61" name="Google Shape;161;p46"/>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162" name="Shape 162"/>
        <p:cNvGrpSpPr/>
        <p:nvPr/>
      </p:nvGrpSpPr>
      <p:grpSpPr>
        <a:xfrm>
          <a:off x="0" y="0"/>
          <a:ext cx="0" cy="0"/>
          <a:chOff x="0" y="0"/>
          <a:chExt cx="0" cy="0"/>
        </a:xfrm>
      </p:grpSpPr>
      <p:sp>
        <p:nvSpPr>
          <p:cNvPr id="163" name="Google Shape;16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4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65" name="Google Shape;165;p47"/>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166" name="Google Shape;166;p4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167" name="Shape 167"/>
        <p:cNvGrpSpPr/>
        <p:nvPr/>
      </p:nvGrpSpPr>
      <p:grpSpPr>
        <a:xfrm>
          <a:off x="0" y="0"/>
          <a:ext cx="0" cy="0"/>
          <a:chOff x="0" y="0"/>
          <a:chExt cx="0" cy="0"/>
        </a:xfrm>
      </p:grpSpPr>
      <p:sp>
        <p:nvSpPr>
          <p:cNvPr id="168" name="Google Shape;16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48"/>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70" name="Google Shape;170;p48"/>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171" name="Google Shape;171;p48"/>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172" name="Shape 172"/>
        <p:cNvGrpSpPr/>
        <p:nvPr/>
      </p:nvGrpSpPr>
      <p:grpSpPr>
        <a:xfrm>
          <a:off x="0" y="0"/>
          <a:ext cx="0" cy="0"/>
          <a:chOff x="0" y="0"/>
          <a:chExt cx="0" cy="0"/>
        </a:xfrm>
      </p:grpSpPr>
      <p:sp>
        <p:nvSpPr>
          <p:cNvPr id="173" name="Google Shape;17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49"/>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5" name="Google Shape;175;p49"/>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176" name="Google Shape;176;p49"/>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177" name="Google Shape;177;p49"/>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178" name="Google Shape;178;p49"/>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 name="Shape 179"/>
        <p:cNvGrpSpPr/>
        <p:nvPr/>
      </p:nvGrpSpPr>
      <p:grpSpPr>
        <a:xfrm>
          <a:off x="0" y="0"/>
          <a:ext cx="0" cy="0"/>
          <a:chOff x="0" y="0"/>
          <a:chExt cx="0" cy="0"/>
        </a:xfrm>
      </p:grpSpPr>
      <p:sp>
        <p:nvSpPr>
          <p:cNvPr id="180" name="Google Shape;180;p50"/>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181" name="Google Shape;18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50"/>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183" name="Google Shape;183;p50"/>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pic>
        <p:nvPicPr>
          <p:cNvPr id="184" name="Google Shape;184;p50"/>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 name="Shape 185"/>
        <p:cNvGrpSpPr/>
        <p:nvPr/>
      </p:nvGrpSpPr>
      <p:grpSpPr>
        <a:xfrm>
          <a:off x="0" y="0"/>
          <a:ext cx="0" cy="0"/>
          <a:chOff x="0" y="0"/>
          <a:chExt cx="0" cy="0"/>
        </a:xfrm>
      </p:grpSpPr>
      <p:sp>
        <p:nvSpPr>
          <p:cNvPr id="186" name="Google Shape;18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87" name="Google Shape;187;p51"/>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92" name="Shape 192"/>
        <p:cNvGrpSpPr/>
        <p:nvPr/>
      </p:nvGrpSpPr>
      <p:grpSpPr>
        <a:xfrm>
          <a:off x="0" y="0"/>
          <a:ext cx="0" cy="0"/>
          <a:chOff x="0" y="0"/>
          <a:chExt cx="0" cy="0"/>
        </a:xfrm>
      </p:grpSpPr>
      <p:sp>
        <p:nvSpPr>
          <p:cNvPr id="193" name="Google Shape;193;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4" name="Google Shape;194;p53"/>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95" name="Google Shape;19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53"/>
          <p:cNvPicPr preferRelativeResize="0"/>
          <p:nvPr/>
        </p:nvPicPr>
        <p:blipFill rotWithShape="1">
          <a:blip r:embed="rId2">
            <a:alphaModFix/>
          </a:blip>
          <a:srcRect b="13502" l="0" r="0" t="0"/>
          <a:stretch/>
        </p:blipFill>
        <p:spPr>
          <a:xfrm>
            <a:off x="241600" y="4559451"/>
            <a:ext cx="2156224" cy="337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97" name="Shape 197"/>
        <p:cNvGrpSpPr/>
        <p:nvPr/>
      </p:nvGrpSpPr>
      <p:grpSpPr>
        <a:xfrm>
          <a:off x="0" y="0"/>
          <a:ext cx="0" cy="0"/>
          <a:chOff x="0" y="0"/>
          <a:chExt cx="0" cy="0"/>
        </a:xfrm>
      </p:grpSpPr>
      <p:sp>
        <p:nvSpPr>
          <p:cNvPr id="198" name="Google Shape;198;p5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99" name="Google Shape;199;p54"/>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00" name="Google Shape;20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201" name="Shape 201"/>
        <p:cNvGrpSpPr/>
        <p:nvPr/>
      </p:nvGrpSpPr>
      <p:grpSpPr>
        <a:xfrm>
          <a:off x="0" y="0"/>
          <a:ext cx="0" cy="0"/>
          <a:chOff x="0" y="0"/>
          <a:chExt cx="0" cy="0"/>
        </a:xfrm>
      </p:grpSpPr>
      <p:sp>
        <p:nvSpPr>
          <p:cNvPr id="202" name="Google Shape;20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55"/>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04" name="Google Shape;204;p55"/>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type="blank">
  <p:cSld name="BLANK">
    <p:spTree>
      <p:nvGrpSpPr>
        <p:cNvPr id="205" name="Shape 205"/>
        <p:cNvGrpSpPr/>
        <p:nvPr/>
      </p:nvGrpSpPr>
      <p:grpSpPr>
        <a:xfrm>
          <a:off x="0" y="0"/>
          <a:ext cx="0" cy="0"/>
          <a:chOff x="0" y="0"/>
          <a:chExt cx="0" cy="0"/>
        </a:xfrm>
      </p:grpSpPr>
      <p:sp>
        <p:nvSpPr>
          <p:cNvPr id="206" name="Google Shape;20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7" name="Google Shape;207;p56"/>
          <p:cNvPicPr preferRelativeResize="0"/>
          <p:nvPr/>
        </p:nvPicPr>
        <p:blipFill rotWithShape="1">
          <a:blip r:embed="rId2">
            <a:alphaModFix/>
          </a:blip>
          <a:srcRect b="13502" l="0" r="0" t="0"/>
          <a:stretch/>
        </p:blipFill>
        <p:spPr>
          <a:xfrm>
            <a:off x="87750" y="4587025"/>
            <a:ext cx="251147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6">
    <p:spTree>
      <p:nvGrpSpPr>
        <p:cNvPr id="208" name="Shape 208"/>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09" name="Shape 209"/>
        <p:cNvGrpSpPr/>
        <p:nvPr/>
      </p:nvGrpSpPr>
      <p:grpSpPr>
        <a:xfrm>
          <a:off x="0" y="0"/>
          <a:ext cx="0" cy="0"/>
          <a:chOff x="0" y="0"/>
          <a:chExt cx="0" cy="0"/>
        </a:xfrm>
      </p:grpSpPr>
      <p:sp>
        <p:nvSpPr>
          <p:cNvPr id="210" name="Google Shape;210;p58"/>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8"/>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12" name="Shape 212"/>
        <p:cNvGrpSpPr/>
        <p:nvPr/>
      </p:nvGrpSpPr>
      <p:grpSpPr>
        <a:xfrm>
          <a:off x="0" y="0"/>
          <a:ext cx="0" cy="0"/>
          <a:chOff x="0" y="0"/>
          <a:chExt cx="0" cy="0"/>
        </a:xfrm>
      </p:grpSpPr>
      <p:sp>
        <p:nvSpPr>
          <p:cNvPr id="213" name="Google Shape;213;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214" name="Shape 214"/>
        <p:cNvGrpSpPr/>
        <p:nvPr/>
      </p:nvGrpSpPr>
      <p:grpSpPr>
        <a:xfrm>
          <a:off x="0" y="0"/>
          <a:ext cx="0" cy="0"/>
          <a:chOff x="0" y="0"/>
          <a:chExt cx="0" cy="0"/>
        </a:xfrm>
      </p:grpSpPr>
      <p:sp>
        <p:nvSpPr>
          <p:cNvPr id="215" name="Google Shape;215;p60"/>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216" name="Shape 216"/>
        <p:cNvGrpSpPr/>
        <p:nvPr/>
      </p:nvGrpSpPr>
      <p:grpSpPr>
        <a:xfrm>
          <a:off x="0" y="0"/>
          <a:ext cx="0" cy="0"/>
          <a:chOff x="0" y="0"/>
          <a:chExt cx="0" cy="0"/>
        </a:xfrm>
      </p:grpSpPr>
      <p:sp>
        <p:nvSpPr>
          <p:cNvPr id="217" name="Google Shape;217;p61"/>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218" name="Shape 218"/>
        <p:cNvGrpSpPr/>
        <p:nvPr/>
      </p:nvGrpSpPr>
      <p:grpSpPr>
        <a:xfrm>
          <a:off x="0" y="0"/>
          <a:ext cx="0" cy="0"/>
          <a:chOff x="0" y="0"/>
          <a:chExt cx="0" cy="0"/>
        </a:xfrm>
      </p:grpSpPr>
      <p:sp>
        <p:nvSpPr>
          <p:cNvPr id="219" name="Google Shape;219;p62"/>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220" name="Shape 220"/>
        <p:cNvGrpSpPr/>
        <p:nvPr/>
      </p:nvGrpSpPr>
      <p:grpSpPr>
        <a:xfrm>
          <a:off x="0" y="0"/>
          <a:ext cx="0" cy="0"/>
          <a:chOff x="0" y="0"/>
          <a:chExt cx="0" cy="0"/>
        </a:xfrm>
      </p:grpSpPr>
      <p:sp>
        <p:nvSpPr>
          <p:cNvPr id="221" name="Google Shape;221;p63"/>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64"/>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224" name="Shape 224"/>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225" name="Shape 225"/>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226" name="Shape 226"/>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227" name="Shape 227"/>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228" name="Shape 228"/>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229" name="Shape 229"/>
        <p:cNvGrpSpPr/>
        <p:nvPr/>
      </p:nvGrpSpPr>
      <p:grpSpPr>
        <a:xfrm>
          <a:off x="0" y="0"/>
          <a:ext cx="0" cy="0"/>
          <a:chOff x="0" y="0"/>
          <a:chExt cx="0" cy="0"/>
        </a:xfrm>
      </p:grpSpPr>
      <p:pic>
        <p:nvPicPr>
          <p:cNvPr id="230" name="Google Shape;230;p70"/>
          <p:cNvPicPr preferRelativeResize="0"/>
          <p:nvPr/>
        </p:nvPicPr>
        <p:blipFill rotWithShape="1">
          <a:blip r:embed="rId2">
            <a:alphaModFix/>
          </a:blip>
          <a:srcRect b="0" l="0" r="0" t="0"/>
          <a:stretch/>
        </p:blipFill>
        <p:spPr>
          <a:xfrm>
            <a:off x="0" y="-1025"/>
            <a:ext cx="9143998" cy="5145576"/>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231" name="Shape 231"/>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232" name="Shape 232"/>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233" name="Shape 2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234" name="Shape 234"/>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235" name="Shape 235"/>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7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7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p7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79"/>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244" name="Shape 244"/>
        <p:cNvGrpSpPr/>
        <p:nvPr/>
      </p:nvGrpSpPr>
      <p:grpSpPr>
        <a:xfrm>
          <a:off x="0" y="0"/>
          <a:ext cx="0" cy="0"/>
          <a:chOff x="0" y="0"/>
          <a:chExt cx="0" cy="0"/>
        </a:xfrm>
      </p:grpSpPr>
      <p:cxnSp>
        <p:nvCxnSpPr>
          <p:cNvPr id="245" name="Google Shape;245;p80"/>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246" name="Shape 246"/>
        <p:cNvGrpSpPr/>
        <p:nvPr/>
      </p:nvGrpSpPr>
      <p:grpSpPr>
        <a:xfrm>
          <a:off x="0" y="0"/>
          <a:ext cx="0" cy="0"/>
          <a:chOff x="0" y="0"/>
          <a:chExt cx="0" cy="0"/>
        </a:xfrm>
      </p:grpSpPr>
      <p:sp>
        <p:nvSpPr>
          <p:cNvPr id="247" name="Google Shape;247;p81"/>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248" name="Google Shape;248;p81"/>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249" name="Shape 249"/>
        <p:cNvGrpSpPr/>
        <p:nvPr/>
      </p:nvGrpSpPr>
      <p:grpSpPr>
        <a:xfrm>
          <a:off x="0" y="0"/>
          <a:ext cx="0" cy="0"/>
          <a:chOff x="0" y="0"/>
          <a:chExt cx="0" cy="0"/>
        </a:xfrm>
      </p:grpSpPr>
      <p:sp>
        <p:nvSpPr>
          <p:cNvPr id="250" name="Google Shape;250;p8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2" name="Google Shape;252;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253" name="Shape 253"/>
        <p:cNvGrpSpPr/>
        <p:nvPr/>
      </p:nvGrpSpPr>
      <p:grpSpPr>
        <a:xfrm>
          <a:off x="0" y="0"/>
          <a:ext cx="0" cy="0"/>
          <a:chOff x="0" y="0"/>
          <a:chExt cx="0" cy="0"/>
        </a:xfrm>
      </p:grpSpPr>
      <p:sp>
        <p:nvSpPr>
          <p:cNvPr id="254" name="Google Shape;254;p83"/>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55" name="Google Shape;255;p83"/>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0" name="Shape 260"/>
        <p:cNvGrpSpPr/>
        <p:nvPr/>
      </p:nvGrpSpPr>
      <p:grpSpPr>
        <a:xfrm>
          <a:off x="0" y="0"/>
          <a:ext cx="0" cy="0"/>
          <a:chOff x="0" y="0"/>
          <a:chExt cx="0" cy="0"/>
        </a:xfrm>
      </p:grpSpPr>
      <p:sp>
        <p:nvSpPr>
          <p:cNvPr id="261" name="Google Shape;261;p85"/>
          <p:cNvSpPr txBox="1"/>
          <p:nvPr>
            <p:ph idx="12" type="sldNum"/>
          </p:nvPr>
        </p:nvSpPr>
        <p:spPr>
          <a:xfrm>
            <a:off x="8472458" y="4663217"/>
            <a:ext cx="548663" cy="393638"/>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86"/>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4" name="Google Shape;264;p86"/>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5" name="Google Shape;265;p86"/>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87"/>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8" name="Google Shape;268;p87"/>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9" name="Google Shape;269;p87"/>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88"/>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2" name="Google Shape;272;p88"/>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73" name="Google Shape;273;p88"/>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89"/>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6" name="Google Shape;276;p89"/>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7" name="Google Shape;277;p89"/>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90"/>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80" name="Google Shape;280;p90"/>
          <p:cNvSpPr txBox="1"/>
          <p:nvPr>
            <p:ph idx="1" type="body"/>
          </p:nvPr>
        </p:nvSpPr>
        <p:spPr>
          <a:xfrm>
            <a:off x="451256" y="1160634"/>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81" name="Google Shape;281;p90"/>
          <p:cNvSpPr txBox="1"/>
          <p:nvPr>
            <p:ph idx="2" type="subTitle"/>
          </p:nvPr>
        </p:nvSpPr>
        <p:spPr>
          <a:xfrm>
            <a:off x="422681"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82" name="Google Shape;282;p90"/>
          <p:cNvSpPr txBox="1"/>
          <p:nvPr>
            <p:ph type="title"/>
          </p:nvPr>
        </p:nvSpPr>
        <p:spPr>
          <a:xfrm>
            <a:off x="347644" y="483797"/>
            <a:ext cx="7851150"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91"/>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solidFill>
                <a:schemeClr val="dk2"/>
              </a:solidFill>
              <a:latin typeface="Helvetica Neue"/>
              <a:ea typeface="Helvetica Neue"/>
              <a:cs typeface="Helvetica Neue"/>
              <a:sym typeface="Helvetica Neue"/>
            </a:endParaRPr>
          </a:p>
        </p:txBody>
      </p:sp>
      <p:sp>
        <p:nvSpPr>
          <p:cNvPr id="285" name="Google Shape;285;p91"/>
          <p:cNvSpPr txBox="1"/>
          <p:nvPr>
            <p:ph idx="1" type="body"/>
          </p:nvPr>
        </p:nvSpPr>
        <p:spPr>
          <a:xfrm>
            <a:off x="451256" y="1593431"/>
            <a:ext cx="3313125"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86" name="Google Shape;286;p91"/>
          <p:cNvSpPr txBox="1"/>
          <p:nvPr>
            <p:ph type="title"/>
          </p:nvPr>
        </p:nvSpPr>
        <p:spPr>
          <a:xfrm>
            <a:off x="347644" y="483797"/>
            <a:ext cx="3520350"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87" name="Google Shape;287;p91"/>
          <p:cNvSpPr txBox="1"/>
          <p:nvPr>
            <p:ph idx="2" type="subTitle"/>
          </p:nvPr>
        </p:nvSpPr>
        <p:spPr>
          <a:xfrm>
            <a:off x="422681" y="1138228"/>
            <a:ext cx="3313125"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88" name="Google Shape;288;p91"/>
          <p:cNvSpPr/>
          <p:nvPr/>
        </p:nvSpPr>
        <p:spPr>
          <a:xfrm>
            <a:off x="4598616" y="4556"/>
            <a:ext cx="4545338"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92"/>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91" name="Google Shape;291;p92"/>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92" name="Google Shape;292;p92"/>
          <p:cNvSpPr txBox="1"/>
          <p:nvPr>
            <p:ph idx="1"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93" name="Google Shape;293;p92"/>
          <p:cNvSpPr txBox="1"/>
          <p:nvPr>
            <p:ph idx="2"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p93"/>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96" name="Google Shape;296;p93"/>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97" name="Google Shape;297;p93"/>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98" name="Google Shape;298;p93"/>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p94"/>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01" name="Google Shape;301;p94"/>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02" name="Google Shape;302;p94"/>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03" name="Google Shape;303;p94"/>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304" name="Shape 304"/>
        <p:cNvGrpSpPr/>
        <p:nvPr/>
      </p:nvGrpSpPr>
      <p:grpSpPr>
        <a:xfrm>
          <a:off x="0" y="0"/>
          <a:ext cx="0" cy="0"/>
          <a:chOff x="0" y="0"/>
          <a:chExt cx="0" cy="0"/>
        </a:xfrm>
      </p:grpSpPr>
      <p:sp>
        <p:nvSpPr>
          <p:cNvPr id="305" name="Google Shape;305;p95"/>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06" name="Google Shape;306;p95"/>
          <p:cNvSpPr txBox="1"/>
          <p:nvPr/>
        </p:nvSpPr>
        <p:spPr>
          <a:xfrm>
            <a:off x="0" y="0"/>
            <a:ext cx="1125000" cy="30852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p:txBody>
      </p:sp>
      <p:sp>
        <p:nvSpPr>
          <p:cNvPr id="307" name="Google Shape;307;p95"/>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08" name="Google Shape;308;p95"/>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09" name="Google Shape;309;p95"/>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310" name="Shape 31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311" name="Shape 311"/>
        <p:cNvGrpSpPr/>
        <p:nvPr/>
      </p:nvGrpSpPr>
      <p:grpSpPr>
        <a:xfrm>
          <a:off x="0" y="0"/>
          <a:ext cx="0" cy="0"/>
          <a:chOff x="0" y="0"/>
          <a:chExt cx="0" cy="0"/>
        </a:xfrm>
      </p:grpSpPr>
      <p:sp>
        <p:nvSpPr>
          <p:cNvPr id="312" name="Google Shape;312;p97"/>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13" name="Google Shape;313;p97"/>
          <p:cNvSpPr txBox="1"/>
          <p:nvPr>
            <p:ph idx="1"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314" name="Google Shape;314;p97"/>
          <p:cNvSpPr txBox="1"/>
          <p:nvPr>
            <p:ph idx="2"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15" name="Google Shape;315;p97"/>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98"/>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18" name="Google Shape;318;p98"/>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19" name="Google Shape;319;p98"/>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0" name="Google Shape;320;p98"/>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99"/>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23" name="Google Shape;323;p99"/>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4" name="Google Shape;324;p99"/>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25" name="Google Shape;325;p99"/>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100"/>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8" name="Google Shape;328;p100"/>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29" name="Google Shape;329;p100"/>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330" name="Shape 330"/>
        <p:cNvGrpSpPr/>
        <p:nvPr/>
      </p:nvGrpSpPr>
      <p:grpSpPr>
        <a:xfrm>
          <a:off x="0" y="0"/>
          <a:ext cx="0" cy="0"/>
          <a:chOff x="0" y="0"/>
          <a:chExt cx="0" cy="0"/>
        </a:xfrm>
      </p:grpSpPr>
      <p:sp>
        <p:nvSpPr>
          <p:cNvPr id="331" name="Google Shape;331;p101"/>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32" name="Google Shape;332;p101"/>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33" name="Google Shape;333;p101"/>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102"/>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36" name="Google Shape;336;p102"/>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37" name="Google Shape;337;p102"/>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103"/>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40" name="Google Shape;340;p103"/>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41" name="Google Shape;341;p103"/>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42" name="Google Shape;342;p103"/>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104"/>
          <p:cNvSpPr txBox="1"/>
          <p:nvPr/>
        </p:nvSpPr>
        <p:spPr>
          <a:xfrm>
            <a:off x="435150" y="1198294"/>
            <a:ext cx="8214863" cy="506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45" name="Google Shape;345;p104"/>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46" name="Google Shape;346;p104"/>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47" name="Google Shape;347;p104"/>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5" Type="http://schemas.openxmlformats.org/officeDocument/2006/relationships/slideLayout" Target="../slideLayouts/slideLayout35.xml"/><Relationship Id="rId19" Type="http://schemas.openxmlformats.org/officeDocument/2006/relationships/theme" Target="../theme/theme4.xml"/><Relationship Id="rId6" Type="http://schemas.openxmlformats.org/officeDocument/2006/relationships/slideLayout" Target="../slideLayouts/slideLayout36.xml"/><Relationship Id="rId18" Type="http://schemas.openxmlformats.org/officeDocument/2006/relationships/slideLayout" Target="../slideLayouts/slideLayout48.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5" Type="http://schemas.openxmlformats.org/officeDocument/2006/relationships/slideLayout" Target="../slideLayouts/slideLayout53.xml"/><Relationship Id="rId6" Type="http://schemas.openxmlformats.org/officeDocument/2006/relationships/slideLayout" Target="../slideLayouts/slideLayout54.xml"/><Relationship Id="rId29" Type="http://schemas.openxmlformats.org/officeDocument/2006/relationships/slideLayout" Target="../slideLayouts/slideLayout77.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32" Type="http://schemas.openxmlformats.org/officeDocument/2006/relationships/theme" Target="../theme/theme3.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25" Type="http://schemas.openxmlformats.org/officeDocument/2006/relationships/theme" Target="../theme/theme2.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1" name="Shape 111"/>
        <p:cNvGrpSpPr/>
        <p:nvPr/>
      </p:nvGrpSpPr>
      <p:grpSpPr>
        <a:xfrm>
          <a:off x="0" y="0"/>
          <a:ext cx="0" cy="0"/>
          <a:chOff x="0" y="0"/>
          <a:chExt cx="0" cy="0"/>
        </a:xfrm>
      </p:grpSpPr>
      <p:sp>
        <p:nvSpPr>
          <p:cNvPr id="112" name="Google Shape;11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13" name="Google Shape;11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14" name="Google Shape;11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8" name="Shape 188"/>
        <p:cNvGrpSpPr/>
        <p:nvPr/>
      </p:nvGrpSpPr>
      <p:grpSpPr>
        <a:xfrm>
          <a:off x="0" y="0"/>
          <a:ext cx="0" cy="0"/>
          <a:chOff x="0" y="0"/>
          <a:chExt cx="0" cy="0"/>
        </a:xfrm>
      </p:grpSpPr>
      <p:sp>
        <p:nvSpPr>
          <p:cNvPr id="189" name="Google Shape;189;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90" name="Google Shape;190;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1" name="Google Shape;19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6" name="Shape 256"/>
        <p:cNvGrpSpPr/>
        <p:nvPr/>
      </p:nvGrpSpPr>
      <p:grpSpPr>
        <a:xfrm>
          <a:off x="0" y="0"/>
          <a:ext cx="0" cy="0"/>
          <a:chOff x="0" y="0"/>
          <a:chExt cx="0" cy="0"/>
        </a:xfrm>
      </p:grpSpPr>
      <p:sp>
        <p:nvSpPr>
          <p:cNvPr id="257" name="Google Shape;257;p84"/>
          <p:cNvSpPr txBox="1"/>
          <p:nvPr>
            <p:ph type="title"/>
          </p:nvPr>
        </p:nvSpPr>
        <p:spPr>
          <a:xfrm>
            <a:off x="311700" y="445025"/>
            <a:ext cx="8520638" cy="572738"/>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Google Sans"/>
              <a:buNone/>
              <a:defRPr sz="28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sp>
        <p:nvSpPr>
          <p:cNvPr id="258" name="Google Shape;258;p84"/>
          <p:cNvSpPr txBox="1"/>
          <p:nvPr>
            <p:ph idx="12" type="sldNum"/>
          </p:nvPr>
        </p:nvSpPr>
        <p:spPr>
          <a:xfrm>
            <a:off x="8472458" y="4663217"/>
            <a:ext cx="548663" cy="393638"/>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84"/>
          <p:cNvSpPr txBox="1"/>
          <p:nvPr>
            <p:ph idx="1" type="body"/>
          </p:nvPr>
        </p:nvSpPr>
        <p:spPr>
          <a:xfrm>
            <a:off x="451256" y="1160634"/>
            <a:ext cx="8214863" cy="2402663"/>
          </a:xfrm>
          <a:prstGeom prst="rect">
            <a:avLst/>
          </a:prstGeom>
          <a:noFill/>
          <a:ln>
            <a:noFill/>
          </a:ln>
        </p:spPr>
        <p:txBody>
          <a:bodyPr anchorCtr="0" anchor="t" bIns="34275" lIns="34275" spcFirstLastPara="1" rIns="34275" wrap="square" tIns="34275">
            <a:spAutoFit/>
          </a:bodyPr>
          <a:lstStyle>
            <a:lvl1pPr indent="-342900" lvl="0" marL="4572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indent="-342900" lvl="1" marL="9144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2pPr>
            <a:lvl3pPr indent="-317500" lvl="2" marL="13716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3pPr>
            <a:lvl4pPr indent="-317500" lvl="3" marL="18288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4pPr>
            <a:lvl5pPr indent="-298450" lvl="4" marL="22860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5pPr>
            <a:lvl6pPr indent="-298450" lvl="5" marL="27432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6pPr>
            <a:lvl7pPr indent="-298450" lvl="6" marL="32004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7pPr>
            <a:lvl8pPr indent="-298450" lvl="7" marL="36576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8pPr>
            <a:lvl9pPr indent="-298450" lvl="8" marL="41148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image" Target="../media/image5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xml"/><Relationship Id="rId3"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3.png"/><Relationship Id="rId4" Type="http://schemas.openxmlformats.org/officeDocument/2006/relationships/image" Target="../media/image53.png"/><Relationship Id="rId5" Type="http://schemas.openxmlformats.org/officeDocument/2006/relationships/image" Target="../media/image60.jpg"/><Relationship Id="rId6"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8.png"/><Relationship Id="rId5"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72.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72.png"/><Relationship Id="rId4" Type="http://schemas.openxmlformats.org/officeDocument/2006/relationships/image" Target="../media/image64.png"/><Relationship Id="rId5"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xml"/><Relationship Id="rId3" Type="http://schemas.openxmlformats.org/officeDocument/2006/relationships/image" Target="../media/image6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3" name="Shape 363"/>
        <p:cNvGrpSpPr/>
        <p:nvPr/>
      </p:nvGrpSpPr>
      <p:grpSpPr>
        <a:xfrm>
          <a:off x="0" y="0"/>
          <a:ext cx="0" cy="0"/>
          <a:chOff x="0" y="0"/>
          <a:chExt cx="0" cy="0"/>
        </a:xfrm>
      </p:grpSpPr>
      <p:sp>
        <p:nvSpPr>
          <p:cNvPr id="364" name="Google Shape;364;p109"/>
          <p:cNvSpPr txBox="1"/>
          <p:nvPr/>
        </p:nvSpPr>
        <p:spPr>
          <a:xfrm>
            <a:off x="503325" y="90050"/>
            <a:ext cx="34401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Roboto Mono"/>
                <a:ea typeface="Roboto Mono"/>
                <a:cs typeface="Roboto Mono"/>
                <a:sym typeface="Roboto Mono"/>
              </a:rPr>
              <a:t>Did you know ?</a:t>
            </a:r>
            <a:endParaRPr b="1" sz="2100">
              <a:solidFill>
                <a:schemeClr val="dk2"/>
              </a:solidFill>
              <a:latin typeface="Roboto Mono"/>
              <a:ea typeface="Roboto Mono"/>
              <a:cs typeface="Roboto Mono"/>
              <a:sym typeface="Roboto Mono"/>
            </a:endParaRPr>
          </a:p>
        </p:txBody>
      </p:sp>
      <p:pic>
        <p:nvPicPr>
          <p:cNvPr id="365" name="Google Shape;365;p109"/>
          <p:cNvPicPr preferRelativeResize="0"/>
          <p:nvPr/>
        </p:nvPicPr>
        <p:blipFill>
          <a:blip r:embed="rId3">
            <a:alphaModFix/>
          </a:blip>
          <a:stretch>
            <a:fillRect/>
          </a:stretch>
        </p:blipFill>
        <p:spPr>
          <a:xfrm>
            <a:off x="1428275" y="603075"/>
            <a:ext cx="5359024" cy="3014449"/>
          </a:xfrm>
          <a:prstGeom prst="rect">
            <a:avLst/>
          </a:prstGeom>
          <a:noFill/>
          <a:ln>
            <a:noFill/>
          </a:ln>
        </p:spPr>
      </p:pic>
      <p:sp>
        <p:nvSpPr>
          <p:cNvPr id="366" name="Google Shape;366;p109"/>
          <p:cNvSpPr txBox="1"/>
          <p:nvPr/>
        </p:nvSpPr>
        <p:spPr>
          <a:xfrm>
            <a:off x="405500" y="3692225"/>
            <a:ext cx="82275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highlight>
                  <a:srgbClr val="FFFFFF"/>
                </a:highlight>
                <a:latin typeface="Open Sans"/>
                <a:ea typeface="Open Sans"/>
                <a:cs typeface="Open Sans"/>
                <a:sym typeface="Open Sans"/>
              </a:rPr>
              <a:t>Youtube, which has 2 billion monthly active users and is the second most-visited website on the internet, currently exists solely within Google’s internal data centre infrastructure. </a:t>
            </a:r>
            <a:endParaRPr sz="2100">
              <a:solidFill>
                <a:schemeClr val="dk2"/>
              </a:solidFill>
              <a:latin typeface="Roboto Mono Light"/>
              <a:ea typeface="Roboto Mono Light"/>
              <a:cs typeface="Roboto Mono Light"/>
              <a:sym typeface="Roboto Mon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18"/>
          <p:cNvSpPr txBox="1"/>
          <p:nvPr>
            <p:ph type="title"/>
          </p:nvPr>
        </p:nvSpPr>
        <p:spPr>
          <a:xfrm>
            <a:off x="565600" y="178425"/>
            <a:ext cx="7122000" cy="1647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rgbClr val="000000"/>
                </a:solidFill>
                <a:latin typeface="Google Sans Medium"/>
                <a:ea typeface="Google Sans Medium"/>
                <a:cs typeface="Google Sans Medium"/>
                <a:sym typeface="Google Sans Medium"/>
              </a:rPr>
              <a:t>Let’s Be Friends :)</a:t>
            </a:r>
            <a:endParaRPr sz="6000">
              <a:solidFill>
                <a:srgbClr val="000000"/>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a:p>
        </p:txBody>
      </p:sp>
      <p:pic>
        <p:nvPicPr>
          <p:cNvPr id="438" name="Google Shape;438;p118"/>
          <p:cNvPicPr preferRelativeResize="0"/>
          <p:nvPr/>
        </p:nvPicPr>
        <p:blipFill rotWithShape="1">
          <a:blip r:embed="rId3">
            <a:alphaModFix/>
          </a:blip>
          <a:srcRect b="30366" l="0" r="-1317" t="0"/>
          <a:stretch/>
        </p:blipFill>
        <p:spPr>
          <a:xfrm>
            <a:off x="2730925" y="1211075"/>
            <a:ext cx="2120125" cy="1758325"/>
          </a:xfrm>
          <a:prstGeom prst="rect">
            <a:avLst/>
          </a:prstGeom>
          <a:noFill/>
          <a:ln>
            <a:noFill/>
          </a:ln>
        </p:spPr>
      </p:pic>
      <p:sp>
        <p:nvSpPr>
          <p:cNvPr id="439" name="Google Shape;439;p118"/>
          <p:cNvSpPr txBox="1"/>
          <p:nvPr/>
        </p:nvSpPr>
        <p:spPr>
          <a:xfrm>
            <a:off x="2774650" y="3457950"/>
            <a:ext cx="25107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Google Sans Medium"/>
                <a:ea typeface="Google Sans Medium"/>
                <a:cs typeface="Google Sans Medium"/>
                <a:sym typeface="Google Sans Medium"/>
              </a:rPr>
              <a:t>@jumason_felix</a:t>
            </a:r>
            <a:endParaRPr sz="1800">
              <a:solidFill>
                <a:schemeClr val="accent1"/>
              </a:solidFill>
              <a:latin typeface="Google Sans Medium"/>
              <a:ea typeface="Google Sans Medium"/>
              <a:cs typeface="Google Sans Medium"/>
              <a:sym typeface="Googl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110"/>
          <p:cNvPicPr preferRelativeResize="0"/>
          <p:nvPr/>
        </p:nvPicPr>
        <p:blipFill rotWithShape="1">
          <a:blip r:embed="rId3">
            <a:alphaModFix/>
          </a:blip>
          <a:srcRect b="0" l="0" r="0" t="0"/>
          <a:stretch/>
        </p:blipFill>
        <p:spPr>
          <a:xfrm>
            <a:off x="5710243" y="0"/>
            <a:ext cx="3433757" cy="5143500"/>
          </a:xfrm>
          <a:prstGeom prst="rect">
            <a:avLst/>
          </a:prstGeom>
          <a:noFill/>
          <a:ln>
            <a:noFill/>
          </a:ln>
        </p:spPr>
      </p:pic>
      <p:pic>
        <p:nvPicPr>
          <p:cNvPr id="372" name="Google Shape;372;p110"/>
          <p:cNvPicPr preferRelativeResize="0"/>
          <p:nvPr/>
        </p:nvPicPr>
        <p:blipFill>
          <a:blip r:embed="rId4">
            <a:alphaModFix/>
          </a:blip>
          <a:stretch>
            <a:fillRect/>
          </a:stretch>
        </p:blipFill>
        <p:spPr>
          <a:xfrm>
            <a:off x="-36025" y="5"/>
            <a:ext cx="9144003" cy="5143501"/>
          </a:xfrm>
          <a:prstGeom prst="rect">
            <a:avLst/>
          </a:prstGeom>
          <a:noFill/>
          <a:ln>
            <a:noFill/>
          </a:ln>
        </p:spPr>
      </p:pic>
      <p:sp>
        <p:nvSpPr>
          <p:cNvPr id="373" name="Google Shape;373;p110"/>
          <p:cNvSpPr txBox="1"/>
          <p:nvPr>
            <p:ph type="title"/>
          </p:nvPr>
        </p:nvSpPr>
        <p:spPr>
          <a:xfrm>
            <a:off x="317175" y="2295650"/>
            <a:ext cx="4847100" cy="1736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Cloud Essentials and Storage Basics</a:t>
            </a:r>
            <a:endParaRPr/>
          </a:p>
        </p:txBody>
      </p:sp>
      <p:pic>
        <p:nvPicPr>
          <p:cNvPr id="374" name="Google Shape;374;p110"/>
          <p:cNvPicPr preferRelativeResize="0"/>
          <p:nvPr/>
        </p:nvPicPr>
        <p:blipFill rotWithShape="1">
          <a:blip r:embed="rId5">
            <a:alphaModFix/>
          </a:blip>
          <a:srcRect b="0" l="22624" r="0" t="0"/>
          <a:stretch/>
        </p:blipFill>
        <p:spPr>
          <a:xfrm>
            <a:off x="5418475" y="-32187"/>
            <a:ext cx="3857624" cy="4750675"/>
          </a:xfrm>
          <a:prstGeom prst="rect">
            <a:avLst/>
          </a:prstGeom>
          <a:noFill/>
          <a:ln>
            <a:noFill/>
          </a:ln>
        </p:spPr>
      </p:pic>
      <p:grpSp>
        <p:nvGrpSpPr>
          <p:cNvPr id="375" name="Google Shape;375;p110"/>
          <p:cNvGrpSpPr/>
          <p:nvPr/>
        </p:nvGrpSpPr>
        <p:grpSpPr>
          <a:xfrm>
            <a:off x="115675" y="205200"/>
            <a:ext cx="3613500" cy="684575"/>
            <a:chOff x="-1149000" y="444250"/>
            <a:chExt cx="3613500" cy="684575"/>
          </a:xfrm>
        </p:grpSpPr>
        <p:sp>
          <p:nvSpPr>
            <p:cNvPr id="376" name="Google Shape;376;p110"/>
            <p:cNvSpPr txBox="1"/>
            <p:nvPr/>
          </p:nvSpPr>
          <p:spPr>
            <a:xfrm>
              <a:off x="-1149000" y="444250"/>
              <a:ext cx="361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Google Sans"/>
                  <a:ea typeface="Google Sans"/>
                  <a:cs typeface="Google Sans"/>
                  <a:sym typeface="Google Sans"/>
                </a:rPr>
                <a:t>Google Cloud Skills for Africa</a:t>
              </a:r>
              <a:endParaRPr sz="1600">
                <a:solidFill>
                  <a:schemeClr val="lt1"/>
                </a:solidFill>
                <a:latin typeface="Google Sans"/>
                <a:ea typeface="Google Sans"/>
                <a:cs typeface="Google Sans"/>
                <a:sym typeface="Google Sans"/>
              </a:endParaRPr>
            </a:p>
          </p:txBody>
        </p:sp>
        <p:sp>
          <p:nvSpPr>
            <p:cNvPr id="377" name="Google Shape;377;p110"/>
            <p:cNvSpPr txBox="1"/>
            <p:nvPr/>
          </p:nvSpPr>
          <p:spPr>
            <a:xfrm>
              <a:off x="-169500" y="667125"/>
              <a:ext cx="21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Google Sans"/>
                  <a:ea typeface="Google Sans"/>
                  <a:cs typeface="Google Sans"/>
                  <a:sym typeface="Google Sans"/>
                </a:rPr>
                <a:t>2024</a:t>
              </a:r>
              <a:endParaRPr b="1" sz="1800">
                <a:solidFill>
                  <a:schemeClr val="lt1"/>
                </a:solidFill>
                <a:latin typeface="Google Sans"/>
                <a:ea typeface="Google Sans"/>
                <a:cs typeface="Google Sans"/>
                <a:sym typeface="Google Sans"/>
              </a:endParaRPr>
            </a:p>
          </p:txBody>
        </p:sp>
      </p:grpSp>
      <p:pic>
        <p:nvPicPr>
          <p:cNvPr id="378" name="Google Shape;378;p110"/>
          <p:cNvPicPr preferRelativeResize="0"/>
          <p:nvPr/>
        </p:nvPicPr>
        <p:blipFill>
          <a:blip r:embed="rId6">
            <a:alphaModFix/>
          </a:blip>
          <a:stretch>
            <a:fillRect/>
          </a:stretch>
        </p:blipFill>
        <p:spPr>
          <a:xfrm>
            <a:off x="364603" y="889775"/>
            <a:ext cx="2001000" cy="476250"/>
          </a:xfrm>
          <a:prstGeom prst="rect">
            <a:avLst/>
          </a:prstGeom>
          <a:noFill/>
          <a:ln>
            <a:noFill/>
          </a:ln>
        </p:spPr>
      </p:pic>
      <p:sp>
        <p:nvSpPr>
          <p:cNvPr id="379" name="Google Shape;379;p110"/>
          <p:cNvSpPr txBox="1"/>
          <p:nvPr/>
        </p:nvSpPr>
        <p:spPr>
          <a:xfrm>
            <a:off x="5484900" y="4718475"/>
            <a:ext cx="47397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Roboto Mono"/>
                <a:ea typeface="Roboto Mono"/>
                <a:cs typeface="Roboto Mono"/>
                <a:sym typeface="Roboto Mono"/>
              </a:rPr>
              <a:t>Samuel Macharia - Cloud Engineer</a:t>
            </a:r>
            <a:endParaRPr b="1">
              <a:solidFill>
                <a:schemeClr val="dk2"/>
              </a:solidFill>
              <a:latin typeface="Roboto Mono"/>
              <a:ea typeface="Roboto Mono"/>
              <a:cs typeface="Roboto Mono"/>
              <a:sym typeface="Roboto Mono"/>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pic>
        <p:nvPicPr>
          <p:cNvPr id="384" name="Google Shape;384;p111"/>
          <p:cNvPicPr preferRelativeResize="0"/>
          <p:nvPr/>
        </p:nvPicPr>
        <p:blipFill>
          <a:blip r:embed="rId4">
            <a:alphaModFix/>
          </a:blip>
          <a:stretch>
            <a:fillRect/>
          </a:stretch>
        </p:blipFill>
        <p:spPr>
          <a:xfrm>
            <a:off x="491700" y="831300"/>
            <a:ext cx="1704250" cy="476250"/>
          </a:xfrm>
          <a:prstGeom prst="rect">
            <a:avLst/>
          </a:prstGeom>
          <a:noFill/>
          <a:ln>
            <a:noFill/>
          </a:ln>
        </p:spPr>
      </p:pic>
      <p:grpSp>
        <p:nvGrpSpPr>
          <p:cNvPr id="385" name="Google Shape;385;p111"/>
          <p:cNvGrpSpPr/>
          <p:nvPr/>
        </p:nvGrpSpPr>
        <p:grpSpPr>
          <a:xfrm>
            <a:off x="46275" y="482800"/>
            <a:ext cx="3613500" cy="743475"/>
            <a:chOff x="0" y="521375"/>
            <a:chExt cx="3613500" cy="743475"/>
          </a:xfrm>
        </p:grpSpPr>
        <p:sp>
          <p:nvSpPr>
            <p:cNvPr id="386" name="Google Shape;386;p111"/>
            <p:cNvSpPr txBox="1"/>
            <p:nvPr/>
          </p:nvSpPr>
          <p:spPr>
            <a:xfrm>
              <a:off x="0" y="521375"/>
              <a:ext cx="361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Google Sans"/>
                  <a:ea typeface="Google Sans"/>
                  <a:cs typeface="Google Sans"/>
                  <a:sym typeface="Google Sans"/>
                </a:rPr>
                <a:t>Google Cloud Skills for Africa</a:t>
              </a:r>
              <a:endParaRPr sz="1600">
                <a:solidFill>
                  <a:schemeClr val="lt1"/>
                </a:solidFill>
                <a:latin typeface="Google Sans"/>
                <a:ea typeface="Google Sans"/>
                <a:cs typeface="Google Sans"/>
                <a:sym typeface="Google Sans"/>
              </a:endParaRPr>
            </a:p>
          </p:txBody>
        </p:sp>
        <p:sp>
          <p:nvSpPr>
            <p:cNvPr id="387" name="Google Shape;387;p111"/>
            <p:cNvSpPr txBox="1"/>
            <p:nvPr/>
          </p:nvSpPr>
          <p:spPr>
            <a:xfrm>
              <a:off x="946675" y="803150"/>
              <a:ext cx="21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Google Sans"/>
                  <a:ea typeface="Google Sans"/>
                  <a:cs typeface="Google Sans"/>
                  <a:sym typeface="Google Sans"/>
                </a:rPr>
                <a:t>2024</a:t>
              </a:r>
              <a:endParaRPr b="1" sz="1800">
                <a:solidFill>
                  <a:schemeClr val="lt1"/>
                </a:solidFill>
                <a:latin typeface="Google Sans"/>
                <a:ea typeface="Google Sans"/>
                <a:cs typeface="Google Sans"/>
                <a:sym typeface="Google Sans"/>
              </a:endParaRPr>
            </a:p>
          </p:txBody>
        </p:sp>
      </p:grpSp>
      <p:sp>
        <p:nvSpPr>
          <p:cNvPr id="388" name="Google Shape;388;p111"/>
          <p:cNvSpPr txBox="1"/>
          <p:nvPr/>
        </p:nvSpPr>
        <p:spPr>
          <a:xfrm>
            <a:off x="3659775" y="12625"/>
            <a:ext cx="5581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Roboto Mono"/>
                <a:ea typeface="Roboto Mono"/>
                <a:cs typeface="Roboto Mono"/>
                <a:sym typeface="Roboto Mono"/>
              </a:rPr>
              <a:t>Google Cloud Essentials Overview</a:t>
            </a:r>
            <a:endParaRPr b="1" sz="2100">
              <a:solidFill>
                <a:schemeClr val="dk2"/>
              </a:solidFill>
              <a:latin typeface="Roboto Mono"/>
              <a:ea typeface="Roboto Mono"/>
              <a:cs typeface="Roboto Mono"/>
              <a:sym typeface="Roboto Mono"/>
            </a:endParaRPr>
          </a:p>
        </p:txBody>
      </p:sp>
      <p:sp>
        <p:nvSpPr>
          <p:cNvPr id="389" name="Google Shape;389;p111"/>
          <p:cNvSpPr txBox="1"/>
          <p:nvPr/>
        </p:nvSpPr>
        <p:spPr>
          <a:xfrm>
            <a:off x="2947250" y="607350"/>
            <a:ext cx="6377400" cy="26088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Purpose</a:t>
            </a:r>
            <a:r>
              <a:rPr lang="en" sz="1600">
                <a:solidFill>
                  <a:schemeClr val="dk1"/>
                </a:solidFill>
              </a:rPr>
              <a:t>: Helps beginners gain practical skills with key Google Cloud technologies.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Completion Recognition</a:t>
            </a:r>
            <a:r>
              <a:rPr lang="en" sz="1600">
                <a:solidFill>
                  <a:schemeClr val="dk1"/>
                </a:solidFill>
              </a:rPr>
              <a:t>: Digital badge awarded after course completion.</a:t>
            </a:r>
            <a:endParaRPr sz="1600">
              <a:solidFill>
                <a:schemeClr val="dk1"/>
              </a:solidFill>
            </a:endParaRPr>
          </a:p>
          <a:p>
            <a:pPr indent="-361950" lvl="0" marL="457200" rtl="0" algn="l">
              <a:lnSpc>
                <a:spcPct val="115000"/>
              </a:lnSpc>
              <a:spcBef>
                <a:spcPts val="0"/>
              </a:spcBef>
              <a:spcAft>
                <a:spcPts val="0"/>
              </a:spcAft>
              <a:buClr>
                <a:schemeClr val="dk1"/>
              </a:buClr>
              <a:buSzPts val="2100"/>
              <a:buChar char="●"/>
            </a:pPr>
            <a:r>
              <a:rPr b="1" lang="en" sz="1600">
                <a:solidFill>
                  <a:schemeClr val="dk1"/>
                </a:solidFill>
              </a:rPr>
              <a:t>Topics Covered:</a:t>
            </a:r>
            <a:r>
              <a:rPr lang="en" sz="1600">
                <a:solidFill>
                  <a:schemeClr val="dk1"/>
                </a:solidFill>
              </a:rPr>
              <a:t> Cloud Shell, Kubernetes Engine, Virtual Machines, Load Balancers.</a:t>
            </a:r>
            <a:endParaRPr sz="2100">
              <a:solidFill>
                <a:schemeClr val="dk1"/>
              </a:solidFill>
            </a:endParaRPr>
          </a:p>
          <a:p>
            <a:pPr indent="0" lvl="0" marL="457200" rtl="0" algn="l">
              <a:spcBef>
                <a:spcPts val="2200"/>
              </a:spcBef>
              <a:spcAft>
                <a:spcPts val="0"/>
              </a:spcAft>
              <a:buNone/>
            </a:pPr>
            <a:r>
              <a:t/>
            </a:r>
            <a:endParaRPr sz="2300">
              <a:solidFill>
                <a:srgbClr val="3C4043"/>
              </a:solidFill>
              <a:latin typeface="Google Sans Text"/>
              <a:ea typeface="Google Sans Text"/>
              <a:cs typeface="Google Sans Text"/>
              <a:sym typeface="Google Sans Text"/>
            </a:endParaRPr>
          </a:p>
        </p:txBody>
      </p:sp>
      <p:pic>
        <p:nvPicPr>
          <p:cNvPr id="390" name="Google Shape;390;p111"/>
          <p:cNvPicPr preferRelativeResize="0"/>
          <p:nvPr/>
        </p:nvPicPr>
        <p:blipFill>
          <a:blip r:embed="rId5">
            <a:alphaModFix/>
          </a:blip>
          <a:stretch>
            <a:fillRect/>
          </a:stretch>
        </p:blipFill>
        <p:spPr>
          <a:xfrm>
            <a:off x="3448875" y="2491575"/>
            <a:ext cx="4886951" cy="2778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4" name="Shape 394"/>
        <p:cNvGrpSpPr/>
        <p:nvPr/>
      </p:nvGrpSpPr>
      <p:grpSpPr>
        <a:xfrm>
          <a:off x="0" y="0"/>
          <a:ext cx="0" cy="0"/>
          <a:chOff x="0" y="0"/>
          <a:chExt cx="0" cy="0"/>
        </a:xfrm>
      </p:grpSpPr>
      <p:sp>
        <p:nvSpPr>
          <p:cNvPr id="395" name="Google Shape;395;p112"/>
          <p:cNvSpPr txBox="1"/>
          <p:nvPr>
            <p:ph idx="1" type="body"/>
          </p:nvPr>
        </p:nvSpPr>
        <p:spPr>
          <a:xfrm>
            <a:off x="40200" y="645800"/>
            <a:ext cx="9063600" cy="12738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b="1" lang="en" sz="1500">
                <a:solidFill>
                  <a:schemeClr val="dk1"/>
                </a:solidFill>
                <a:latin typeface="Arial"/>
                <a:ea typeface="Arial"/>
                <a:cs typeface="Arial"/>
                <a:sym typeface="Arial"/>
              </a:rPr>
              <a:t>What is a Virtual Machine?</a:t>
            </a:r>
            <a:r>
              <a:rPr lang="en" sz="1500">
                <a:solidFill>
                  <a:schemeClr val="dk1"/>
                </a:solidFill>
                <a:latin typeface="Arial"/>
                <a:ea typeface="Arial"/>
                <a:cs typeface="Arial"/>
                <a:sym typeface="Arial"/>
              </a:rPr>
              <a:t> A VM is an emulated computer environment within a physical machine.</a:t>
            </a:r>
            <a:endParaRPr sz="1500">
              <a:solidFill>
                <a:schemeClr val="dk1"/>
              </a:solidFill>
              <a:latin typeface="Arial"/>
              <a:ea typeface="Arial"/>
              <a:cs typeface="Arial"/>
              <a:sym typeface="Arial"/>
            </a:endParaRPr>
          </a:p>
          <a:p>
            <a:pPr indent="-323850" lvl="0" marL="457200" rtl="0" algn="l">
              <a:spcBef>
                <a:spcPts val="0"/>
              </a:spcBef>
              <a:spcAft>
                <a:spcPts val="0"/>
              </a:spcAft>
              <a:buClr>
                <a:schemeClr val="dk1"/>
              </a:buClr>
              <a:buSzPts val="1500"/>
              <a:buFont typeface="Arial"/>
              <a:buChar char="●"/>
            </a:pPr>
            <a:r>
              <a:rPr b="1" lang="en" sz="1500">
                <a:solidFill>
                  <a:schemeClr val="dk1"/>
                </a:solidFill>
                <a:latin typeface="Arial"/>
                <a:ea typeface="Arial"/>
                <a:cs typeface="Arial"/>
                <a:sym typeface="Arial"/>
              </a:rPr>
              <a:t>Google Compute Engine (GCE):</a:t>
            </a:r>
            <a:r>
              <a:rPr lang="en" sz="1500">
                <a:solidFill>
                  <a:schemeClr val="dk1"/>
                </a:solidFill>
                <a:latin typeface="Arial"/>
                <a:ea typeface="Arial"/>
                <a:cs typeface="Arial"/>
                <a:sym typeface="Arial"/>
              </a:rPr>
              <a:t> Google’s service for creating and managing VMs.</a:t>
            </a:r>
            <a:endParaRPr sz="1500">
              <a:solidFill>
                <a:schemeClr val="dk1"/>
              </a:solidFill>
              <a:latin typeface="Arial"/>
              <a:ea typeface="Arial"/>
              <a:cs typeface="Arial"/>
              <a:sym typeface="Arial"/>
            </a:endParaRPr>
          </a:p>
          <a:p>
            <a:pPr indent="-349250" lvl="0" marL="457200" rtl="0" algn="l">
              <a:spcBef>
                <a:spcPts val="0"/>
              </a:spcBef>
              <a:spcAft>
                <a:spcPts val="0"/>
              </a:spcAft>
              <a:buClr>
                <a:schemeClr val="dk1"/>
              </a:buClr>
              <a:buSzPts val="1900"/>
              <a:buFont typeface="Arial"/>
              <a:buChar char="●"/>
            </a:pPr>
            <a:r>
              <a:rPr b="1" lang="en" sz="1500">
                <a:solidFill>
                  <a:schemeClr val="dk1"/>
                </a:solidFill>
                <a:latin typeface="Arial"/>
                <a:ea typeface="Arial"/>
                <a:cs typeface="Arial"/>
                <a:sym typeface="Arial"/>
              </a:rPr>
              <a:t>Use Case:</a:t>
            </a:r>
            <a:r>
              <a:rPr lang="en" sz="1500">
                <a:solidFill>
                  <a:schemeClr val="dk1"/>
                </a:solidFill>
                <a:latin typeface="Arial"/>
                <a:ea typeface="Arial"/>
                <a:cs typeface="Arial"/>
                <a:sym typeface="Arial"/>
              </a:rPr>
              <a:t> Running applications without physical hardware constraints.</a:t>
            </a:r>
            <a:endParaRPr sz="1900">
              <a:solidFill>
                <a:schemeClr val="dk1"/>
              </a:solidFill>
              <a:latin typeface="Arial"/>
              <a:ea typeface="Arial"/>
              <a:cs typeface="Arial"/>
              <a:sym typeface="Arial"/>
            </a:endParaRPr>
          </a:p>
        </p:txBody>
      </p:sp>
      <p:pic>
        <p:nvPicPr>
          <p:cNvPr id="396" name="Google Shape;396;p112"/>
          <p:cNvPicPr preferRelativeResize="0"/>
          <p:nvPr/>
        </p:nvPicPr>
        <p:blipFill>
          <a:blip r:embed="rId3">
            <a:alphaModFix/>
          </a:blip>
          <a:stretch>
            <a:fillRect/>
          </a:stretch>
        </p:blipFill>
        <p:spPr>
          <a:xfrm>
            <a:off x="2257543" y="1919600"/>
            <a:ext cx="5762534" cy="2675451"/>
          </a:xfrm>
          <a:prstGeom prst="rect">
            <a:avLst/>
          </a:prstGeom>
          <a:noFill/>
          <a:ln>
            <a:noFill/>
          </a:ln>
        </p:spPr>
      </p:pic>
      <p:sp>
        <p:nvSpPr>
          <p:cNvPr id="397" name="Google Shape;397;p112"/>
          <p:cNvSpPr txBox="1"/>
          <p:nvPr/>
        </p:nvSpPr>
        <p:spPr>
          <a:xfrm>
            <a:off x="1096850" y="31450"/>
            <a:ext cx="6354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Roboto Mono"/>
                <a:ea typeface="Roboto Mono"/>
                <a:cs typeface="Roboto Mono"/>
                <a:sym typeface="Roboto Mono"/>
              </a:rPr>
              <a:t>Virtual Machines (VM) on Google Cloud</a:t>
            </a:r>
            <a:endParaRPr b="1" sz="2100">
              <a:solidFill>
                <a:schemeClr val="dk2"/>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1" name="Shape 401"/>
        <p:cNvGrpSpPr/>
        <p:nvPr/>
      </p:nvGrpSpPr>
      <p:grpSpPr>
        <a:xfrm>
          <a:off x="0" y="0"/>
          <a:ext cx="0" cy="0"/>
          <a:chOff x="0" y="0"/>
          <a:chExt cx="0" cy="0"/>
        </a:xfrm>
      </p:grpSpPr>
      <p:sp>
        <p:nvSpPr>
          <p:cNvPr id="402" name="Google Shape;402;p113"/>
          <p:cNvSpPr txBox="1"/>
          <p:nvPr/>
        </p:nvSpPr>
        <p:spPr>
          <a:xfrm>
            <a:off x="1452900" y="100700"/>
            <a:ext cx="46557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oboto Mono"/>
                <a:ea typeface="Roboto Mono"/>
                <a:cs typeface="Roboto Mono"/>
                <a:sym typeface="Roboto Mono"/>
              </a:rPr>
              <a:t>Google Kubernetes Engine (GKE)</a:t>
            </a:r>
            <a:endParaRPr b="1" sz="1800">
              <a:solidFill>
                <a:schemeClr val="dk2"/>
              </a:solidFill>
              <a:latin typeface="Roboto Mono"/>
              <a:ea typeface="Roboto Mono"/>
              <a:cs typeface="Roboto Mono"/>
              <a:sym typeface="Roboto Mono"/>
            </a:endParaRPr>
          </a:p>
        </p:txBody>
      </p:sp>
      <p:sp>
        <p:nvSpPr>
          <p:cNvPr id="403" name="Google Shape;403;p113"/>
          <p:cNvSpPr txBox="1"/>
          <p:nvPr>
            <p:ph idx="1" type="body"/>
          </p:nvPr>
        </p:nvSpPr>
        <p:spPr>
          <a:xfrm>
            <a:off x="40200" y="645800"/>
            <a:ext cx="9063600" cy="18972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Arial"/>
              <a:buChar char="●"/>
            </a:pPr>
            <a:r>
              <a:rPr b="1" lang="en" sz="1500">
                <a:solidFill>
                  <a:schemeClr val="dk1"/>
                </a:solidFill>
                <a:latin typeface="Arial"/>
                <a:ea typeface="Arial"/>
                <a:cs typeface="Arial"/>
                <a:sym typeface="Arial"/>
              </a:rPr>
              <a:t>What is Kubernetes?</a:t>
            </a:r>
            <a:r>
              <a:rPr lang="en" sz="1500">
                <a:solidFill>
                  <a:schemeClr val="dk1"/>
                </a:solidFill>
                <a:latin typeface="Arial"/>
                <a:ea typeface="Arial"/>
                <a:cs typeface="Arial"/>
                <a:sym typeface="Arial"/>
              </a:rPr>
              <a:t> An open-source system for automating container deployment.</a:t>
            </a:r>
            <a:endParaRPr sz="1500">
              <a:solidFill>
                <a:schemeClr val="dk1"/>
              </a:solidFill>
              <a:latin typeface="Arial"/>
              <a:ea typeface="Arial"/>
              <a:cs typeface="Arial"/>
              <a:sym typeface="Arial"/>
            </a:endParaRPr>
          </a:p>
          <a:p>
            <a:pPr indent="-323850" lvl="0" marL="457200" rtl="0" algn="l">
              <a:spcBef>
                <a:spcPts val="0"/>
              </a:spcBef>
              <a:spcAft>
                <a:spcPts val="0"/>
              </a:spcAft>
              <a:buClr>
                <a:schemeClr val="dk1"/>
              </a:buClr>
              <a:buSzPts val="1500"/>
              <a:buFont typeface="Arial"/>
              <a:buChar char="●"/>
            </a:pPr>
            <a:r>
              <a:rPr b="1" lang="en" sz="1500">
                <a:solidFill>
                  <a:schemeClr val="dk1"/>
                </a:solidFill>
                <a:latin typeface="Arial"/>
                <a:ea typeface="Arial"/>
                <a:cs typeface="Arial"/>
                <a:sym typeface="Arial"/>
              </a:rPr>
              <a:t>Google Kubernetes Engine:</a:t>
            </a:r>
            <a:r>
              <a:rPr lang="en" sz="1500">
                <a:solidFill>
                  <a:schemeClr val="dk1"/>
                </a:solidFill>
                <a:latin typeface="Arial"/>
                <a:ea typeface="Arial"/>
                <a:cs typeface="Arial"/>
                <a:sym typeface="Arial"/>
              </a:rPr>
              <a:t> Google’s managed Kubernetes service.</a:t>
            </a:r>
            <a:endParaRPr sz="1500">
              <a:solidFill>
                <a:schemeClr val="dk1"/>
              </a:solidFill>
              <a:latin typeface="Arial"/>
              <a:ea typeface="Arial"/>
              <a:cs typeface="Arial"/>
              <a:sym typeface="Arial"/>
            </a:endParaRPr>
          </a:p>
          <a:p>
            <a:pPr indent="-323850" lvl="0" marL="457200" rtl="0" algn="l">
              <a:spcBef>
                <a:spcPts val="0"/>
              </a:spcBef>
              <a:spcAft>
                <a:spcPts val="0"/>
              </a:spcAft>
              <a:buClr>
                <a:schemeClr val="dk1"/>
              </a:buClr>
              <a:buSzPts val="1500"/>
              <a:buFont typeface="Arial"/>
              <a:buChar char="●"/>
            </a:pPr>
            <a:r>
              <a:rPr b="1" lang="en" sz="1500">
                <a:solidFill>
                  <a:schemeClr val="dk1"/>
                </a:solidFill>
                <a:latin typeface="Arial"/>
                <a:ea typeface="Arial"/>
                <a:cs typeface="Arial"/>
                <a:sym typeface="Arial"/>
              </a:rPr>
              <a:t>Purpose of GKE:</a:t>
            </a:r>
            <a:r>
              <a:rPr lang="en" sz="1500">
                <a:solidFill>
                  <a:schemeClr val="dk1"/>
                </a:solidFill>
                <a:latin typeface="Arial"/>
                <a:ea typeface="Arial"/>
                <a:cs typeface="Arial"/>
                <a:sym typeface="Arial"/>
              </a:rPr>
              <a:t> Simplifies deployment and scaling of containerized apps.</a:t>
            </a:r>
            <a:endParaRPr sz="1500">
              <a:solidFill>
                <a:schemeClr val="dk1"/>
              </a:solidFill>
              <a:latin typeface="Arial"/>
              <a:ea typeface="Arial"/>
              <a:cs typeface="Arial"/>
              <a:sym typeface="Arial"/>
            </a:endParaRPr>
          </a:p>
          <a:p>
            <a:pPr indent="-323850" lvl="0" marL="457200" rtl="0" algn="l">
              <a:spcBef>
                <a:spcPts val="0"/>
              </a:spcBef>
              <a:spcAft>
                <a:spcPts val="0"/>
              </a:spcAft>
              <a:buClr>
                <a:schemeClr val="dk1"/>
              </a:buClr>
              <a:buSzPts val="1500"/>
              <a:buFont typeface="Arial"/>
              <a:buChar char="●"/>
            </a:pPr>
            <a:r>
              <a:rPr b="1" lang="en" sz="1500">
                <a:solidFill>
                  <a:schemeClr val="dk1"/>
                </a:solidFill>
                <a:latin typeface="Arial"/>
                <a:ea typeface="Arial"/>
                <a:cs typeface="Arial"/>
                <a:sym typeface="Arial"/>
              </a:rPr>
              <a:t>Containers in Practice:</a:t>
            </a:r>
            <a:r>
              <a:rPr lang="en" sz="1500">
                <a:solidFill>
                  <a:schemeClr val="dk1"/>
                </a:solidFill>
                <a:latin typeface="Arial"/>
                <a:ea typeface="Arial"/>
                <a:cs typeface="Arial"/>
                <a:sym typeface="Arial"/>
              </a:rPr>
              <a:t> Packages code and dependencies for easy portability.</a:t>
            </a:r>
            <a:endParaRPr sz="1500">
              <a:solidFill>
                <a:schemeClr val="dk1"/>
              </a:solidFill>
              <a:latin typeface="Arial"/>
              <a:ea typeface="Arial"/>
              <a:cs typeface="Arial"/>
              <a:sym typeface="Arial"/>
            </a:endParaRPr>
          </a:p>
          <a:p>
            <a:pPr indent="-323850" lvl="0" marL="457200" rtl="0" algn="l">
              <a:spcBef>
                <a:spcPts val="0"/>
              </a:spcBef>
              <a:spcAft>
                <a:spcPts val="0"/>
              </a:spcAft>
              <a:buClr>
                <a:schemeClr val="dk1"/>
              </a:buClr>
              <a:buSzPts val="1500"/>
              <a:buFont typeface="Arial"/>
              <a:buChar char="●"/>
            </a:pPr>
            <a:r>
              <a:rPr b="1" lang="en" sz="1500">
                <a:solidFill>
                  <a:schemeClr val="dk1"/>
                </a:solidFill>
                <a:latin typeface="Arial"/>
                <a:ea typeface="Arial"/>
                <a:cs typeface="Arial"/>
                <a:sym typeface="Arial"/>
              </a:rPr>
              <a:t>Example:</a:t>
            </a:r>
            <a:r>
              <a:rPr lang="en" sz="1500">
                <a:solidFill>
                  <a:schemeClr val="dk1"/>
                </a:solidFill>
                <a:latin typeface="Arial"/>
                <a:ea typeface="Arial"/>
                <a:cs typeface="Arial"/>
                <a:sym typeface="Arial"/>
              </a:rPr>
              <a:t> Running a microservices-based web app that scales automatically.</a:t>
            </a:r>
            <a:endParaRPr sz="1500">
              <a:solidFill>
                <a:schemeClr val="dk1"/>
              </a:solidFill>
              <a:latin typeface="Arial"/>
              <a:ea typeface="Arial"/>
              <a:cs typeface="Arial"/>
              <a:sym typeface="Arial"/>
            </a:endParaRPr>
          </a:p>
          <a:p>
            <a:pPr indent="0" lvl="0" marL="0" rtl="0" algn="l">
              <a:spcBef>
                <a:spcPts val="1200"/>
              </a:spcBef>
              <a:spcAft>
                <a:spcPts val="1200"/>
              </a:spcAft>
              <a:buNone/>
            </a:pPr>
            <a:r>
              <a:t/>
            </a:r>
            <a:endParaRPr b="1" sz="1500">
              <a:solidFill>
                <a:schemeClr val="dk1"/>
              </a:solidFill>
              <a:latin typeface="Arial"/>
              <a:ea typeface="Arial"/>
              <a:cs typeface="Arial"/>
              <a:sym typeface="Arial"/>
            </a:endParaRPr>
          </a:p>
        </p:txBody>
      </p:sp>
      <p:pic>
        <p:nvPicPr>
          <p:cNvPr id="404" name="Google Shape;404;p113"/>
          <p:cNvPicPr preferRelativeResize="0"/>
          <p:nvPr/>
        </p:nvPicPr>
        <p:blipFill>
          <a:blip r:embed="rId3">
            <a:alphaModFix/>
          </a:blip>
          <a:stretch>
            <a:fillRect/>
          </a:stretch>
        </p:blipFill>
        <p:spPr>
          <a:xfrm>
            <a:off x="2161925" y="2179375"/>
            <a:ext cx="4579125" cy="2211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pic>
        <p:nvPicPr>
          <p:cNvPr id="409" name="Google Shape;409;p114"/>
          <p:cNvPicPr preferRelativeResize="0"/>
          <p:nvPr/>
        </p:nvPicPr>
        <p:blipFill rotWithShape="1">
          <a:blip r:embed="rId4">
            <a:alphaModFix/>
          </a:blip>
          <a:srcRect b="67246" l="180" r="65685" t="-16"/>
          <a:stretch/>
        </p:blipFill>
        <p:spPr>
          <a:xfrm>
            <a:off x="0" y="25"/>
            <a:ext cx="3592627" cy="1940174"/>
          </a:xfrm>
          <a:prstGeom prst="rect">
            <a:avLst/>
          </a:prstGeom>
          <a:noFill/>
          <a:ln>
            <a:noFill/>
          </a:ln>
        </p:spPr>
      </p:pic>
      <p:sp>
        <p:nvSpPr>
          <p:cNvPr id="410" name="Google Shape;410;p114"/>
          <p:cNvSpPr/>
          <p:nvPr/>
        </p:nvSpPr>
        <p:spPr>
          <a:xfrm>
            <a:off x="8728600" y="355275"/>
            <a:ext cx="121200" cy="12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4"/>
          <p:cNvSpPr txBox="1"/>
          <p:nvPr/>
        </p:nvSpPr>
        <p:spPr>
          <a:xfrm>
            <a:off x="367225" y="1078275"/>
            <a:ext cx="8372100" cy="451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t/>
            </a:r>
            <a:endParaRPr b="1" sz="23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 sz="1500">
                <a:solidFill>
                  <a:schemeClr val="dk1"/>
                </a:solidFill>
              </a:rPr>
              <a:t>What is Cloud Shell?</a:t>
            </a:r>
            <a:r>
              <a:rPr lang="en" sz="1500">
                <a:solidFill>
                  <a:schemeClr val="dk1"/>
                </a:solidFill>
              </a:rPr>
              <a:t> A command-line tool accessible through the Google </a:t>
            </a:r>
            <a:endParaRPr sz="1500">
              <a:solidFill>
                <a:schemeClr val="dk1"/>
              </a:solidFill>
            </a:endParaRPr>
          </a:p>
          <a:p>
            <a:pPr indent="0" lvl="0" marL="457200" rtl="0" algn="l">
              <a:lnSpc>
                <a:spcPct val="115000"/>
              </a:lnSpc>
              <a:spcBef>
                <a:spcPts val="1200"/>
              </a:spcBef>
              <a:spcAft>
                <a:spcPts val="0"/>
              </a:spcAft>
              <a:buNone/>
            </a:pPr>
            <a:r>
              <a:rPr lang="en" sz="1500">
                <a:solidFill>
                  <a:schemeClr val="dk1"/>
                </a:solidFill>
              </a:rPr>
              <a:t>Cloud Console.</a:t>
            </a:r>
            <a:endParaRPr sz="15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 sz="1500">
                <a:solidFill>
                  <a:schemeClr val="dk1"/>
                </a:solidFill>
              </a:rPr>
              <a:t>Purpose of Cloud Shell:</a:t>
            </a:r>
            <a:r>
              <a:rPr lang="en" sz="1500">
                <a:solidFill>
                  <a:schemeClr val="dk1"/>
                </a:solidFill>
              </a:rPr>
              <a:t> Manage and configure Google Cloud resources via command-line.</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What is gcloud SDK?</a:t>
            </a:r>
            <a:r>
              <a:rPr lang="en" sz="1500">
                <a:solidFill>
                  <a:schemeClr val="dk1"/>
                </a:solidFill>
              </a:rPr>
              <a:t> Google’s command-line tool for managing resources.</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Use Case:</a:t>
            </a:r>
            <a:r>
              <a:rPr lang="en" sz="1500">
                <a:solidFill>
                  <a:schemeClr val="dk1"/>
                </a:solidFill>
              </a:rPr>
              <a:t> Running scripts or commands directly from the cloud without setup.</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Example:</a:t>
            </a:r>
            <a:r>
              <a:rPr lang="en" sz="1500">
                <a:solidFill>
                  <a:schemeClr val="dk1"/>
                </a:solidFill>
              </a:rPr>
              <a:t> Deploying a new VM or Kubernetes cluster from the Cloud Shell.</a:t>
            </a:r>
            <a:endParaRPr sz="2100">
              <a:solidFill>
                <a:schemeClr val="dk1"/>
              </a:solidFill>
            </a:endParaRPr>
          </a:p>
          <a:p>
            <a:pPr indent="0" lvl="0" marL="457200" rtl="0" algn="l">
              <a:spcBef>
                <a:spcPts val="2200"/>
              </a:spcBef>
              <a:spcAft>
                <a:spcPts val="0"/>
              </a:spcAft>
              <a:buNone/>
            </a:pPr>
            <a:r>
              <a:t/>
            </a:r>
            <a:endParaRPr sz="2800">
              <a:solidFill>
                <a:srgbClr val="3C4043"/>
              </a:solidFill>
              <a:latin typeface="Google Sans Text"/>
              <a:ea typeface="Google Sans Text"/>
              <a:cs typeface="Google Sans Text"/>
              <a:sym typeface="Google Sans Text"/>
            </a:endParaRPr>
          </a:p>
        </p:txBody>
      </p:sp>
      <p:sp>
        <p:nvSpPr>
          <p:cNvPr id="412" name="Google Shape;412;p114"/>
          <p:cNvSpPr txBox="1"/>
          <p:nvPr/>
        </p:nvSpPr>
        <p:spPr>
          <a:xfrm>
            <a:off x="3219150" y="83150"/>
            <a:ext cx="5630700" cy="4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300">
                <a:solidFill>
                  <a:schemeClr val="dk1"/>
                </a:solidFill>
              </a:rPr>
              <a:t>Cloud Shell and gcloud SDK</a:t>
            </a:r>
            <a:endParaRPr sz="1800">
              <a:solidFill>
                <a:schemeClr val="dk2"/>
              </a:solidFill>
              <a:latin typeface="Roboto Mono Light"/>
              <a:ea typeface="Roboto Mono Light"/>
              <a:cs typeface="Roboto Mono Light"/>
              <a:sym typeface="Roboto Mon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pic>
        <p:nvPicPr>
          <p:cNvPr id="417" name="Google Shape;417;p115"/>
          <p:cNvPicPr preferRelativeResize="0"/>
          <p:nvPr/>
        </p:nvPicPr>
        <p:blipFill rotWithShape="1">
          <a:blip r:embed="rId4">
            <a:alphaModFix/>
          </a:blip>
          <a:srcRect b="67246" l="180" r="65685" t="-16"/>
          <a:stretch/>
        </p:blipFill>
        <p:spPr>
          <a:xfrm>
            <a:off x="0" y="25"/>
            <a:ext cx="3592627" cy="1940174"/>
          </a:xfrm>
          <a:prstGeom prst="rect">
            <a:avLst/>
          </a:prstGeom>
          <a:noFill/>
          <a:ln>
            <a:noFill/>
          </a:ln>
        </p:spPr>
      </p:pic>
      <p:sp>
        <p:nvSpPr>
          <p:cNvPr id="418" name="Google Shape;418;p115"/>
          <p:cNvSpPr/>
          <p:nvPr/>
        </p:nvSpPr>
        <p:spPr>
          <a:xfrm>
            <a:off x="8728600" y="355275"/>
            <a:ext cx="121200" cy="12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15"/>
          <p:cNvSpPr txBox="1"/>
          <p:nvPr/>
        </p:nvSpPr>
        <p:spPr>
          <a:xfrm>
            <a:off x="0" y="2119075"/>
            <a:ext cx="9678900" cy="42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t/>
            </a:r>
            <a:endParaRPr b="1" sz="23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 sz="1500">
                <a:solidFill>
                  <a:schemeClr val="dk1"/>
                </a:solidFill>
              </a:rPr>
              <a:t>What is Load Balancing?</a:t>
            </a:r>
            <a:r>
              <a:rPr lang="en" sz="1500">
                <a:solidFill>
                  <a:schemeClr val="dk1"/>
                </a:solidFill>
              </a:rPr>
              <a:t> Distributes incoming network traffic across multiple servers.</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Google Cloud Load Balancers:</a:t>
            </a:r>
            <a:r>
              <a:rPr lang="en" sz="1500">
                <a:solidFill>
                  <a:schemeClr val="dk1"/>
                </a:solidFill>
              </a:rPr>
              <a:t> Managed services for traffic distribution.</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Network Load Balancer:</a:t>
            </a:r>
            <a:r>
              <a:rPr lang="en" sz="1500">
                <a:solidFill>
                  <a:schemeClr val="dk1"/>
                </a:solidFill>
              </a:rPr>
              <a:t> Ideal for handling large volumes of network requests.</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Application Load Balancer:</a:t>
            </a:r>
            <a:r>
              <a:rPr lang="en" sz="1500">
                <a:solidFill>
                  <a:schemeClr val="dk1"/>
                </a:solidFill>
              </a:rPr>
              <a:t> Distributes requests based on application needs.</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Example:</a:t>
            </a:r>
            <a:r>
              <a:rPr lang="en" sz="1500">
                <a:solidFill>
                  <a:schemeClr val="dk1"/>
                </a:solidFill>
              </a:rPr>
              <a:t> An e-commerce site using load balancing to manage customer traffic.</a:t>
            </a:r>
            <a:endParaRPr sz="1500">
              <a:solidFill>
                <a:schemeClr val="dk1"/>
              </a:solidFill>
            </a:endParaRPr>
          </a:p>
          <a:p>
            <a:pPr indent="0" lvl="0" marL="457200" rtl="0" algn="l">
              <a:lnSpc>
                <a:spcPct val="115000"/>
              </a:lnSpc>
              <a:spcBef>
                <a:spcPts val="1200"/>
              </a:spcBef>
              <a:spcAft>
                <a:spcPts val="0"/>
              </a:spcAft>
              <a:buNone/>
            </a:pPr>
            <a:r>
              <a:t/>
            </a:r>
            <a:endParaRPr sz="2100">
              <a:solidFill>
                <a:schemeClr val="dk1"/>
              </a:solidFill>
            </a:endParaRPr>
          </a:p>
          <a:p>
            <a:pPr indent="0" lvl="0" marL="457200" rtl="0" algn="l">
              <a:spcBef>
                <a:spcPts val="2200"/>
              </a:spcBef>
              <a:spcAft>
                <a:spcPts val="0"/>
              </a:spcAft>
              <a:buNone/>
            </a:pPr>
            <a:r>
              <a:t/>
            </a:r>
            <a:endParaRPr b="1" sz="3300">
              <a:solidFill>
                <a:schemeClr val="dk1"/>
              </a:solidFill>
            </a:endParaRPr>
          </a:p>
        </p:txBody>
      </p:sp>
      <p:pic>
        <p:nvPicPr>
          <p:cNvPr id="420" name="Google Shape;420;p115"/>
          <p:cNvPicPr preferRelativeResize="0"/>
          <p:nvPr/>
        </p:nvPicPr>
        <p:blipFill>
          <a:blip r:embed="rId5">
            <a:alphaModFix/>
          </a:blip>
          <a:stretch>
            <a:fillRect/>
          </a:stretch>
        </p:blipFill>
        <p:spPr>
          <a:xfrm>
            <a:off x="5279126" y="720550"/>
            <a:ext cx="3670625" cy="2055550"/>
          </a:xfrm>
          <a:prstGeom prst="rect">
            <a:avLst/>
          </a:prstGeom>
          <a:noFill/>
          <a:ln>
            <a:noFill/>
          </a:ln>
        </p:spPr>
      </p:pic>
      <p:sp>
        <p:nvSpPr>
          <p:cNvPr id="421" name="Google Shape;421;p115"/>
          <p:cNvSpPr txBox="1"/>
          <p:nvPr/>
        </p:nvSpPr>
        <p:spPr>
          <a:xfrm>
            <a:off x="3009800" y="107175"/>
            <a:ext cx="6177000" cy="4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n" sz="2300">
                <a:solidFill>
                  <a:schemeClr val="dk1"/>
                </a:solidFill>
              </a:rPr>
              <a:t>Network and Application Load Balancing</a:t>
            </a:r>
            <a:endParaRPr sz="1800">
              <a:solidFill>
                <a:schemeClr val="dk2"/>
              </a:solidFill>
              <a:latin typeface="Roboto Mono Light"/>
              <a:ea typeface="Roboto Mono Light"/>
              <a:cs typeface="Roboto Mono Light"/>
              <a:sym typeface="Roboto Mon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116"/>
          <p:cNvPicPr preferRelativeResize="0"/>
          <p:nvPr/>
        </p:nvPicPr>
        <p:blipFill>
          <a:blip r:embed="rId3">
            <a:alphaModFix/>
          </a:blip>
          <a:stretch>
            <a:fillRect/>
          </a:stretch>
        </p:blipFill>
        <p:spPr>
          <a:xfrm>
            <a:off x="1546988" y="360244"/>
            <a:ext cx="6050015" cy="40412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117"/>
          <p:cNvSpPr txBox="1"/>
          <p:nvPr>
            <p:ph type="title"/>
          </p:nvPr>
        </p:nvSpPr>
        <p:spPr>
          <a:xfrm>
            <a:off x="2863450" y="2179550"/>
            <a:ext cx="5718300" cy="101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650"/>
              <a:t>Authentication is the digital key that unlocks the gateway to trust, securing our virtual realms and ensuring that only those with the rightful credentials can navigate the landscapes of the interconnected world</a:t>
            </a:r>
            <a:endParaRPr sz="1650"/>
          </a:p>
        </p:txBody>
      </p:sp>
      <p:sp>
        <p:nvSpPr>
          <p:cNvPr id="432" name="Google Shape;432;p117"/>
          <p:cNvSpPr txBox="1"/>
          <p:nvPr/>
        </p:nvSpPr>
        <p:spPr>
          <a:xfrm>
            <a:off x="444325" y="313350"/>
            <a:ext cx="3024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latin typeface="Google Sans"/>
                <a:ea typeface="Google Sans"/>
                <a:cs typeface="Google Sans"/>
                <a:sym typeface="Google Sans"/>
              </a:rPr>
              <a:t>Web Development </a:t>
            </a:r>
            <a:endParaRPr sz="2600">
              <a:solidFill>
                <a:schemeClr val="lt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